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4"/>
    <p:sldMasterId id="2147483750" r:id="rId5"/>
    <p:sldMasterId id="2147483738" r:id="rId6"/>
    <p:sldMasterId id="2147483680" r:id="rId7"/>
  </p:sldMasterIdLst>
  <p:notesMasterIdLst>
    <p:notesMasterId r:id="rId54"/>
  </p:notesMasterIdLst>
  <p:handoutMasterIdLst>
    <p:handoutMasterId r:id="rId55"/>
  </p:handoutMasterIdLst>
  <p:sldIdLst>
    <p:sldId id="318" r:id="rId8"/>
    <p:sldId id="263" r:id="rId9"/>
    <p:sldId id="266" r:id="rId10"/>
    <p:sldId id="265" r:id="rId11"/>
    <p:sldId id="267" r:id="rId12"/>
    <p:sldId id="268" r:id="rId13"/>
    <p:sldId id="319" r:id="rId14"/>
    <p:sldId id="269" r:id="rId15"/>
    <p:sldId id="271" r:id="rId16"/>
    <p:sldId id="272" r:id="rId17"/>
    <p:sldId id="273" r:id="rId18"/>
    <p:sldId id="274" r:id="rId19"/>
    <p:sldId id="275" r:id="rId20"/>
    <p:sldId id="324" r:id="rId21"/>
    <p:sldId id="276" r:id="rId22"/>
    <p:sldId id="277" r:id="rId23"/>
    <p:sldId id="278" r:id="rId24"/>
    <p:sldId id="279" r:id="rId25"/>
    <p:sldId id="280" r:id="rId26"/>
    <p:sldId id="281" r:id="rId27"/>
    <p:sldId id="321" r:id="rId28"/>
    <p:sldId id="284" r:id="rId29"/>
    <p:sldId id="326" r:id="rId30"/>
    <p:sldId id="320" r:id="rId31"/>
    <p:sldId id="290" r:id="rId32"/>
    <p:sldId id="294" r:id="rId33"/>
    <p:sldId id="291" r:id="rId34"/>
    <p:sldId id="295" r:id="rId35"/>
    <p:sldId id="316" r:id="rId36"/>
    <p:sldId id="296" r:id="rId37"/>
    <p:sldId id="311" r:id="rId38"/>
    <p:sldId id="298" r:id="rId39"/>
    <p:sldId id="299" r:id="rId40"/>
    <p:sldId id="312" r:id="rId41"/>
    <p:sldId id="300" r:id="rId42"/>
    <p:sldId id="301" r:id="rId43"/>
    <p:sldId id="315" r:id="rId44"/>
    <p:sldId id="314" r:id="rId45"/>
    <p:sldId id="304" r:id="rId46"/>
    <p:sldId id="303" r:id="rId47"/>
    <p:sldId id="305" r:id="rId48"/>
    <p:sldId id="302" r:id="rId49"/>
    <p:sldId id="306" r:id="rId50"/>
    <p:sldId id="308" r:id="rId51"/>
    <p:sldId id="309" r:id="rId52"/>
    <p:sldId id="310" r:id="rId53"/>
  </p:sldIdLst>
  <p:sldSz cx="9144000" cy="6858000" type="screen4x3"/>
  <p:notesSz cx="6731000" cy="9863138"/>
  <p:defaultTextStyle>
    <a:defPPr>
      <a:defRPr lang="sv-S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E1E3CF"/>
    <a:srgbClr val="E7E7D9"/>
    <a:srgbClr val="EEEEE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8548" autoAdjust="0"/>
  </p:normalViewPr>
  <p:slideViewPr>
    <p:cSldViewPr>
      <p:cViewPr varScale="1">
        <p:scale>
          <a:sx n="78" d="100"/>
          <a:sy n="78" d="100"/>
        </p:scale>
        <p:origin x="1037" y="58"/>
      </p:cViewPr>
      <p:guideLst>
        <p:guide orient="horz" pos="2160"/>
        <p:guide pos="2880"/>
      </p:guideLst>
    </p:cSldViewPr>
  </p:slideViewPr>
  <p:outlineViewPr>
    <p:cViewPr>
      <p:scale>
        <a:sx n="33" d="100"/>
        <a:sy n="33" d="100"/>
      </p:scale>
      <p:origin x="0" y="2220"/>
    </p:cViewPr>
  </p:outlineViewPr>
  <p:notesTextViewPr>
    <p:cViewPr>
      <p:scale>
        <a:sx n="3" d="2"/>
        <a:sy n="3" d="2"/>
      </p:scale>
      <p:origin x="0" y="0"/>
    </p:cViewPr>
  </p:notesTextViewPr>
  <p:sorterViewPr>
    <p:cViewPr varScale="1">
      <p:scale>
        <a:sx n="1" d="1"/>
        <a:sy n="1" d="1"/>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kalkylblad.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kalkylblad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kalkylblad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kalkylblad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62400092378466E-2"/>
          <c:y val="0.10421542334378069"/>
          <c:w val="0.92287097287630959"/>
          <c:h val="0.83276203050293107"/>
        </c:manualLayout>
      </c:layout>
      <c:lineChart>
        <c:grouping val="standard"/>
        <c:varyColors val="0"/>
        <c:ser>
          <c:idx val="0"/>
          <c:order val="0"/>
          <c:tx>
            <c:strRef>
              <c:f>Blad2!$A$2</c:f>
              <c:strCache>
                <c:ptCount val="1"/>
                <c:pt idx="0">
                  <c:v>Antal</c:v>
                </c:pt>
              </c:strCache>
            </c:strRef>
          </c:tx>
          <c:spPr>
            <a:ln w="28575" cap="rnd">
              <a:solidFill>
                <a:schemeClr val="accent1"/>
              </a:solidFill>
              <a:round/>
            </a:ln>
            <a:effectLst/>
          </c:spPr>
          <c:marker>
            <c:symbol val="none"/>
          </c:marker>
          <c:cat>
            <c:numRef>
              <c:f>Blad2!$B$1:$AY$1</c:f>
              <c:numCache>
                <c:formatCode>0</c:formatCode>
                <c:ptCount val="50"/>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pt idx="47">
                  <c:v>2019</c:v>
                </c:pt>
                <c:pt idx="48">
                  <c:v>2020</c:v>
                </c:pt>
                <c:pt idx="49">
                  <c:v>2021</c:v>
                </c:pt>
              </c:numCache>
            </c:numRef>
          </c:cat>
          <c:val>
            <c:numRef>
              <c:f>Blad2!$B$2:$AY$2</c:f>
              <c:numCache>
                <c:formatCode>0</c:formatCode>
                <c:ptCount val="50"/>
                <c:pt idx="0">
                  <c:v>19933</c:v>
                </c:pt>
                <c:pt idx="1">
                  <c:v>20128</c:v>
                </c:pt>
                <c:pt idx="2">
                  <c:v>20266</c:v>
                </c:pt>
                <c:pt idx="3">
                  <c:v>20421</c:v>
                </c:pt>
                <c:pt idx="4">
                  <c:v>20520</c:v>
                </c:pt>
                <c:pt idx="5">
                  <c:v>20530</c:v>
                </c:pt>
                <c:pt idx="6">
                  <c:v>20717</c:v>
                </c:pt>
                <c:pt idx="7">
                  <c:v>20959</c:v>
                </c:pt>
                <c:pt idx="8">
                  <c:v>20936</c:v>
                </c:pt>
                <c:pt idx="9">
                  <c:v>20978</c:v>
                </c:pt>
                <c:pt idx="10">
                  <c:v>21053</c:v>
                </c:pt>
                <c:pt idx="11">
                  <c:v>21075</c:v>
                </c:pt>
                <c:pt idx="12">
                  <c:v>21052</c:v>
                </c:pt>
                <c:pt idx="13">
                  <c:v>21000</c:v>
                </c:pt>
                <c:pt idx="14">
                  <c:v>21112</c:v>
                </c:pt>
                <c:pt idx="15">
                  <c:v>21231</c:v>
                </c:pt>
                <c:pt idx="16">
                  <c:v>21381</c:v>
                </c:pt>
                <c:pt idx="17">
                  <c:v>21607</c:v>
                </c:pt>
                <c:pt idx="18">
                  <c:v>21820</c:v>
                </c:pt>
                <c:pt idx="19">
                  <c:v>22060</c:v>
                </c:pt>
                <c:pt idx="20">
                  <c:v>22233</c:v>
                </c:pt>
                <c:pt idx="21">
                  <c:v>22324</c:v>
                </c:pt>
                <c:pt idx="22">
                  <c:v>22267</c:v>
                </c:pt>
                <c:pt idx="23">
                  <c:v>22074</c:v>
                </c:pt>
                <c:pt idx="24">
                  <c:v>22063</c:v>
                </c:pt>
                <c:pt idx="25">
                  <c:v>21907</c:v>
                </c:pt>
                <c:pt idx="26">
                  <c:v>21748</c:v>
                </c:pt>
                <c:pt idx="27">
                  <c:v>21530</c:v>
                </c:pt>
                <c:pt idx="28">
                  <c:v>21548</c:v>
                </c:pt>
                <c:pt idx="29">
                  <c:v>21535</c:v>
                </c:pt>
                <c:pt idx="30">
                  <c:v>21663</c:v>
                </c:pt>
                <c:pt idx="31">
                  <c:v>21742</c:v>
                </c:pt>
                <c:pt idx="32">
                  <c:v>21554</c:v>
                </c:pt>
                <c:pt idx="33">
                  <c:v>21446</c:v>
                </c:pt>
                <c:pt idx="34">
                  <c:v>21360</c:v>
                </c:pt>
                <c:pt idx="35">
                  <c:v>21412</c:v>
                </c:pt>
                <c:pt idx="36">
                  <c:v>21365</c:v>
                </c:pt>
                <c:pt idx="37">
                  <c:v>21499</c:v>
                </c:pt>
                <c:pt idx="38">
                  <c:v>21535</c:v>
                </c:pt>
                <c:pt idx="39">
                  <c:v>21568</c:v>
                </c:pt>
                <c:pt idx="40">
                  <c:v>21596</c:v>
                </c:pt>
                <c:pt idx="41">
                  <c:v>21769</c:v>
                </c:pt>
                <c:pt idx="42">
                  <c:v>21925</c:v>
                </c:pt>
                <c:pt idx="43">
                  <c:v>21927</c:v>
                </c:pt>
                <c:pt idx="44">
                  <c:v>22017</c:v>
                </c:pt>
                <c:pt idx="45">
                  <c:v>22114</c:v>
                </c:pt>
                <c:pt idx="46">
                  <c:v>22168</c:v>
                </c:pt>
                <c:pt idx="47">
                  <c:v>22894</c:v>
                </c:pt>
                <c:pt idx="48">
                  <c:v>22867</c:v>
                </c:pt>
                <c:pt idx="49">
                  <c:v>22998</c:v>
                </c:pt>
              </c:numCache>
            </c:numRef>
          </c:val>
          <c:smooth val="0"/>
          <c:extLst>
            <c:ext xmlns:c16="http://schemas.microsoft.com/office/drawing/2014/chart" uri="{C3380CC4-5D6E-409C-BE32-E72D297353CC}">
              <c16:uniqueId val="{00000000-ED77-42A9-B53E-847E9D47C83F}"/>
            </c:ext>
          </c:extLst>
        </c:ser>
        <c:dLbls>
          <c:showLegendKey val="0"/>
          <c:showVal val="0"/>
          <c:showCatName val="0"/>
          <c:showSerName val="0"/>
          <c:showPercent val="0"/>
          <c:showBubbleSize val="0"/>
        </c:dLbls>
        <c:smooth val="0"/>
        <c:axId val="530458360"/>
        <c:axId val="530457184"/>
      </c:lineChart>
      <c:catAx>
        <c:axId val="53045836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30457184"/>
        <c:crosses val="autoZero"/>
        <c:auto val="1"/>
        <c:lblAlgn val="ctr"/>
        <c:lblOffset val="100"/>
        <c:noMultiLvlLbl val="0"/>
      </c:catAx>
      <c:valAx>
        <c:axId val="530457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304583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Folkmängd</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4E6-4D5D-9767-6B693BE6D7D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4E6-4D5D-9767-6B693BE6D7D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4E6-4D5D-9767-6B693BE6D7D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4E6-4D5D-9767-6B693BE6D7DC}"/>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4E6-4D5D-9767-6B693BE6D7DC}"/>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74E6-4D5D-9767-6B693BE6D7DC}"/>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74E6-4D5D-9767-6B693BE6D7DC}"/>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74E6-4D5D-9767-6B693BE6D7DC}"/>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74E6-4D5D-9767-6B693BE6D7DC}"/>
              </c:ext>
            </c:extLst>
          </c:dPt>
          <c:dLbls>
            <c:dLbl>
              <c:idx val="0"/>
              <c:layout>
                <c:manualLayout>
                  <c:x val="4.1293190168115682E-2"/>
                  <c:y val="1.4680344906660953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4E6-4D5D-9767-6B693BE6D7DC}"/>
                </c:ext>
              </c:extLst>
            </c:dLbl>
            <c:dLbl>
              <c:idx val="1"/>
              <c:layout>
                <c:manualLayout>
                  <c:x val="9.6691831451965249E-2"/>
                  <c:y val="7.7104643015395782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4E6-4D5D-9767-6B693BE6D7DC}"/>
                </c:ext>
              </c:extLst>
            </c:dLbl>
            <c:dLbl>
              <c:idx val="7"/>
              <c:layout>
                <c:manualLayout>
                  <c:x val="-6.274177356047117E-2"/>
                  <c:y val="-0.1319090582156611"/>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74E6-4D5D-9767-6B693BE6D7DC}"/>
                </c:ext>
              </c:extLst>
            </c:dLbl>
            <c:dLbl>
              <c:idx val="8"/>
              <c:layout>
                <c:manualLayout>
                  <c:x val="-1.7862829306917058E-2"/>
                  <c:y val="-3.3107893663196546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74E6-4D5D-9767-6B693BE6D7DC}"/>
                </c:ext>
              </c:extLst>
            </c:dLbl>
            <c:spPr>
              <a:noFill/>
              <a:ln>
                <a:solidFill>
                  <a:srgbClr val="262626">
                    <a:lumMod val="25000"/>
                    <a:lumOff val="75000"/>
                  </a:srgbClr>
                </a:solidFill>
              </a:ln>
              <a:effectLst/>
            </c:spPr>
            <c:txPr>
              <a:bodyPr rot="0" spcFirstLastPara="1" vertOverflow="ellipsis" vert="horz" wrap="square" lIns="38100" tIns="19050" rIns="38100" bIns="19050" anchor="ctr" anchorCtr="1">
                <a:spAutoFit/>
              </a:bodyPr>
              <a:lstStyle/>
              <a:p>
                <a:pPr>
                  <a:defRPr sz="1330" b="0" i="0" u="none" strike="noStrike" kern="1200" baseline="0">
                    <a:solidFill>
                      <a:schemeClr val="accent1"/>
                    </a:solidFill>
                    <a:latin typeface="+mn-lt"/>
                    <a:ea typeface="+mn-ea"/>
                    <a:cs typeface="+mn-cs"/>
                  </a:defRPr>
                </a:pPr>
                <a:endParaRPr lang="sv-SE"/>
              </a:p>
            </c:txPr>
            <c:dLblPos val="bestFit"/>
            <c:showLegendKey val="0"/>
            <c:showVal val="1"/>
            <c:showCatName val="1"/>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spPr xmlns:c15="http://schemas.microsoft.com/office/drawing/2012/chart">
                  <a:prstGeom prst="rect">
                    <a:avLst/>
                  </a:prstGeom>
                </c15:spPr>
                <c15:layout/>
              </c:ext>
            </c:extLst>
          </c:dLbls>
          <c:cat>
            <c:strRef>
              <c:f>Blad1!$A$2:$A$10</c:f>
              <c:strCache>
                <c:ptCount val="2"/>
                <c:pt idx="0">
                  <c:v>Tätort</c:v>
                </c:pt>
                <c:pt idx="1">
                  <c:v>Landsbygd</c:v>
                </c:pt>
              </c:strCache>
            </c:strRef>
          </c:cat>
          <c:val>
            <c:numRef>
              <c:f>Blad1!$B$2:$B$10</c:f>
              <c:numCache>
                <c:formatCode>General</c:formatCode>
                <c:ptCount val="9"/>
                <c:pt idx="0" formatCode="#,##0">
                  <c:v>70.099999999999994</c:v>
                </c:pt>
                <c:pt idx="1">
                  <c:v>30</c:v>
                </c:pt>
              </c:numCache>
            </c:numRef>
          </c:val>
          <c:extLst>
            <c:ext xmlns:c16="http://schemas.microsoft.com/office/drawing/2014/chart" uri="{C3380CC4-5D6E-409C-BE32-E72D297353CC}">
              <c16:uniqueId val="{00000012-74E6-4D5D-9767-6B693BE6D7DC}"/>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In-/utpendling</c:v>
                </c:pt>
              </c:strCache>
            </c:strRef>
          </c:tx>
          <c:spPr>
            <a:solidFill>
              <a:schemeClr val="accent1"/>
            </a:solidFill>
          </c:spPr>
          <c:dPt>
            <c:idx val="0"/>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B83-43E3-B47E-9F9B493DF3A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B83-43E3-B47E-9F9B493DF3AE}"/>
              </c:ext>
            </c:extLst>
          </c:dPt>
          <c:dPt>
            <c:idx val="2"/>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B83-43E3-B47E-9F9B493DF3AE}"/>
              </c:ext>
            </c:extLst>
          </c:dPt>
          <c:dPt>
            <c:idx val="3"/>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B83-43E3-B47E-9F9B493DF3AE}"/>
              </c:ext>
            </c:extLst>
          </c:dPt>
          <c:dLbls>
            <c:dLbl>
              <c:idx val="0"/>
              <c:layout>
                <c:manualLayout>
                  <c:x val="3.9552302136136169E-2"/>
                  <c:y val="2.9670965378846788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5694275025507312"/>
                      <c:h val="9.5139819533940656E-2"/>
                    </c:manualLayout>
                  </c15:layout>
                </c:ext>
                <c:ext xmlns:c16="http://schemas.microsoft.com/office/drawing/2014/chart" uri="{C3380CC4-5D6E-409C-BE32-E72D297353CC}">
                  <c16:uniqueId val="{00000001-3B83-43E3-B47E-9F9B493DF3AE}"/>
                </c:ext>
              </c:extLst>
            </c:dLbl>
            <c:spPr>
              <a:noFill/>
              <a:ln>
                <a:solidFill>
                  <a:srgbClr val="262626">
                    <a:lumMod val="25000"/>
                    <a:lumOff val="75000"/>
                  </a:srgbClr>
                </a:solidFill>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latin typeface="+mn-lt"/>
                    <a:ea typeface="+mn-ea"/>
                    <a:cs typeface="+mn-cs"/>
                  </a:defRPr>
                </a:pPr>
                <a:endParaRPr lang="sv-S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15:layout/>
              </c:ext>
            </c:extLst>
          </c:dLbls>
          <c:cat>
            <c:strRef>
              <c:f>Blad1!$A$2:$A$5</c:f>
              <c:strCache>
                <c:ptCount val="3"/>
                <c:pt idx="0">
                  <c:v>Inpendling</c:v>
                </c:pt>
                <c:pt idx="1">
                  <c:v>Utpendling</c:v>
                </c:pt>
                <c:pt idx="2">
                  <c:v>Bor och arbetar i kommunen</c:v>
                </c:pt>
              </c:strCache>
            </c:strRef>
          </c:cat>
          <c:val>
            <c:numRef>
              <c:f>Blad1!$B$2:$B$5</c:f>
              <c:numCache>
                <c:formatCode>General</c:formatCode>
                <c:ptCount val="4"/>
                <c:pt idx="0">
                  <c:v>1700</c:v>
                </c:pt>
                <c:pt idx="1">
                  <c:v>3969</c:v>
                </c:pt>
                <c:pt idx="2">
                  <c:v>6360</c:v>
                </c:pt>
              </c:numCache>
            </c:numRef>
          </c:val>
          <c:extLst>
            <c:ext xmlns:c16="http://schemas.microsoft.com/office/drawing/2014/chart" uri="{C3380CC4-5D6E-409C-BE32-E72D297353CC}">
              <c16:uniqueId val="{00000008-3B83-43E3-B47E-9F9B493DF3A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Mandat</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E088-43D2-ABFB-6903B589011B}"/>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E088-43D2-ABFB-6903B589011B}"/>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E088-43D2-ABFB-6903B589011B}"/>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E088-43D2-ABFB-6903B589011B}"/>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E088-43D2-ABFB-6903B589011B}"/>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E088-43D2-ABFB-6903B589011B}"/>
              </c:ext>
            </c:extLst>
          </c:dPt>
          <c:dPt>
            <c:idx val="6"/>
            <c:bubble3D val="0"/>
            <c:spPr>
              <a:solidFill>
                <a:schemeClr val="accent3"/>
              </a:solidFill>
              <a:ln w="19050">
                <a:solidFill>
                  <a:schemeClr val="lt1"/>
                </a:solidFill>
              </a:ln>
              <a:effectLst/>
            </c:spPr>
            <c:extLst>
              <c:ext xmlns:c16="http://schemas.microsoft.com/office/drawing/2014/chart" uri="{C3380CC4-5D6E-409C-BE32-E72D297353CC}">
                <c16:uniqueId val="{0000000D-E088-43D2-ABFB-6903B589011B}"/>
              </c:ext>
            </c:extLst>
          </c:dPt>
          <c:dPt>
            <c:idx val="7"/>
            <c:bubble3D val="0"/>
            <c:spPr>
              <a:solidFill>
                <a:schemeClr val="accent6"/>
              </a:solidFill>
              <a:ln w="19050">
                <a:solidFill>
                  <a:schemeClr val="lt1"/>
                </a:solidFill>
              </a:ln>
              <a:effectLst/>
            </c:spPr>
            <c:extLst>
              <c:ext xmlns:c16="http://schemas.microsoft.com/office/drawing/2014/chart" uri="{C3380CC4-5D6E-409C-BE32-E72D297353CC}">
                <c16:uniqueId val="{0000000F-E088-43D2-ABFB-6903B589011B}"/>
              </c:ext>
            </c:extLst>
          </c:dPt>
          <c:dPt>
            <c:idx val="8"/>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11-E088-43D2-ABFB-6903B589011B}"/>
              </c:ext>
            </c:extLst>
          </c:dPt>
          <c:dPt>
            <c:idx val="9"/>
            <c:bubble3D val="0"/>
            <c:spPr>
              <a:solidFill>
                <a:srgbClr val="FF7C80"/>
              </a:solidFill>
              <a:ln w="19050">
                <a:solidFill>
                  <a:schemeClr val="lt1"/>
                </a:solidFill>
              </a:ln>
              <a:effectLst/>
            </c:spPr>
            <c:extLst>
              <c:ext xmlns:c16="http://schemas.microsoft.com/office/drawing/2014/chart" uri="{C3380CC4-5D6E-409C-BE32-E72D297353CC}">
                <c16:uniqueId val="{00000013-E088-43D2-ABFB-6903B589011B}"/>
              </c:ext>
            </c:extLst>
          </c:dPt>
          <c:cat>
            <c:strRef>
              <c:f>Blad1!$A$2:$A$10</c:f>
              <c:strCache>
                <c:ptCount val="9"/>
                <c:pt idx="0">
                  <c:v>(S)</c:v>
                </c:pt>
                <c:pt idx="1">
                  <c:v>(C)</c:v>
                </c:pt>
                <c:pt idx="2">
                  <c:v>(SD)</c:v>
                </c:pt>
                <c:pt idx="3">
                  <c:v>(SBÄ)</c:v>
                </c:pt>
                <c:pt idx="4">
                  <c:v>(M)</c:v>
                </c:pt>
                <c:pt idx="5">
                  <c:v>(V)</c:v>
                </c:pt>
                <c:pt idx="6">
                  <c:v>(MP)</c:v>
                </c:pt>
                <c:pt idx="7">
                  <c:v>(KD)</c:v>
                </c:pt>
                <c:pt idx="8">
                  <c:v>(L)</c:v>
                </c:pt>
              </c:strCache>
            </c:strRef>
          </c:cat>
          <c:val>
            <c:numRef>
              <c:f>Blad1!$B$2:$B$10</c:f>
              <c:numCache>
                <c:formatCode>General</c:formatCode>
                <c:ptCount val="9"/>
                <c:pt idx="0">
                  <c:v>13</c:v>
                </c:pt>
                <c:pt idx="1">
                  <c:v>9</c:v>
                </c:pt>
                <c:pt idx="2">
                  <c:v>7</c:v>
                </c:pt>
                <c:pt idx="3">
                  <c:v>4</c:v>
                </c:pt>
                <c:pt idx="4">
                  <c:v>5</c:v>
                </c:pt>
                <c:pt idx="5">
                  <c:v>2</c:v>
                </c:pt>
                <c:pt idx="6">
                  <c:v>1</c:v>
                </c:pt>
                <c:pt idx="7">
                  <c:v>2</c:v>
                </c:pt>
                <c:pt idx="8">
                  <c:v>2</c:v>
                </c:pt>
              </c:numCache>
            </c:numRef>
          </c:val>
          <c:extLst>
            <c:ext xmlns:c16="http://schemas.microsoft.com/office/drawing/2014/chart" uri="{C3380CC4-5D6E-409C-BE32-E72D297353CC}">
              <c16:uniqueId val="{00000014-E088-43D2-ABFB-6903B589011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16238" cy="493713"/>
          </a:xfrm>
          <a:prstGeom prst="rect">
            <a:avLst/>
          </a:prstGeom>
        </p:spPr>
        <p:txBody>
          <a:bodyPr vert="horz" lIns="94819" tIns="47409" rIns="94819" bIns="47409" rtlCol="0"/>
          <a:lstStyle>
            <a:lvl1pPr algn="l" fontAlgn="auto">
              <a:spcBef>
                <a:spcPts val="0"/>
              </a:spcBef>
              <a:spcAft>
                <a:spcPts val="0"/>
              </a:spcAft>
              <a:defRPr sz="1200">
                <a:latin typeface="+mn-lt"/>
                <a:cs typeface="+mn-cs"/>
              </a:defRPr>
            </a:lvl1pPr>
          </a:lstStyle>
          <a:p>
            <a:pPr>
              <a:defRPr/>
            </a:pPr>
            <a:endParaRPr lang="sv-SE"/>
          </a:p>
        </p:txBody>
      </p:sp>
      <p:sp>
        <p:nvSpPr>
          <p:cNvPr id="3" name="Platshållare för datum 2"/>
          <p:cNvSpPr>
            <a:spLocks noGrp="1"/>
          </p:cNvSpPr>
          <p:nvPr>
            <p:ph type="dt" sz="quarter" idx="1"/>
          </p:nvPr>
        </p:nvSpPr>
        <p:spPr>
          <a:xfrm>
            <a:off x="3813175" y="0"/>
            <a:ext cx="2916238" cy="493713"/>
          </a:xfrm>
          <a:prstGeom prst="rect">
            <a:avLst/>
          </a:prstGeom>
        </p:spPr>
        <p:txBody>
          <a:bodyPr vert="horz" lIns="94819" tIns="47409" rIns="94819" bIns="47409" rtlCol="0"/>
          <a:lstStyle>
            <a:lvl1pPr algn="r" fontAlgn="auto">
              <a:spcBef>
                <a:spcPts val="0"/>
              </a:spcBef>
              <a:spcAft>
                <a:spcPts val="0"/>
              </a:spcAft>
              <a:defRPr sz="1200">
                <a:latin typeface="+mn-lt"/>
                <a:cs typeface="+mn-cs"/>
              </a:defRPr>
            </a:lvl1pPr>
          </a:lstStyle>
          <a:p>
            <a:pPr>
              <a:defRPr/>
            </a:pPr>
            <a:fld id="{48FCC1EA-CFBD-4D5C-ACC9-0E6D14B20A38}" type="datetimeFigureOut">
              <a:rPr lang="sv-SE"/>
              <a:pPr>
                <a:defRPr/>
              </a:pPr>
              <a:t>2022-04-08</a:t>
            </a:fld>
            <a:endParaRPr lang="sv-SE"/>
          </a:p>
        </p:txBody>
      </p:sp>
      <p:sp>
        <p:nvSpPr>
          <p:cNvPr id="4" name="Platshållare för sidfot 3"/>
          <p:cNvSpPr>
            <a:spLocks noGrp="1"/>
          </p:cNvSpPr>
          <p:nvPr>
            <p:ph type="ftr" sz="quarter" idx="2"/>
          </p:nvPr>
        </p:nvSpPr>
        <p:spPr>
          <a:xfrm>
            <a:off x="0" y="9367838"/>
            <a:ext cx="2916238" cy="493712"/>
          </a:xfrm>
          <a:prstGeom prst="rect">
            <a:avLst/>
          </a:prstGeom>
        </p:spPr>
        <p:txBody>
          <a:bodyPr vert="horz" lIns="94819" tIns="47409" rIns="94819" bIns="47409" rtlCol="0" anchor="b"/>
          <a:lstStyle>
            <a:lvl1pPr algn="l" fontAlgn="auto">
              <a:spcBef>
                <a:spcPts val="0"/>
              </a:spcBef>
              <a:spcAft>
                <a:spcPts val="0"/>
              </a:spcAft>
              <a:defRPr sz="1200">
                <a:latin typeface="+mn-lt"/>
                <a:cs typeface="+mn-cs"/>
              </a:defRPr>
            </a:lvl1pPr>
          </a:lstStyle>
          <a:p>
            <a:pPr>
              <a:defRPr/>
            </a:pPr>
            <a:endParaRPr lang="sv-SE"/>
          </a:p>
        </p:txBody>
      </p:sp>
      <p:sp>
        <p:nvSpPr>
          <p:cNvPr id="5" name="Platshållare för bildnummer 4"/>
          <p:cNvSpPr>
            <a:spLocks noGrp="1"/>
          </p:cNvSpPr>
          <p:nvPr>
            <p:ph type="sldNum" sz="quarter" idx="3"/>
          </p:nvPr>
        </p:nvSpPr>
        <p:spPr>
          <a:xfrm>
            <a:off x="3813175" y="9367838"/>
            <a:ext cx="2916238" cy="493712"/>
          </a:xfrm>
          <a:prstGeom prst="rect">
            <a:avLst/>
          </a:prstGeom>
        </p:spPr>
        <p:txBody>
          <a:bodyPr vert="horz" lIns="94819" tIns="47409" rIns="94819" bIns="47409" rtlCol="0" anchor="b"/>
          <a:lstStyle>
            <a:lvl1pPr algn="r" fontAlgn="auto">
              <a:spcBef>
                <a:spcPts val="0"/>
              </a:spcBef>
              <a:spcAft>
                <a:spcPts val="0"/>
              </a:spcAft>
              <a:defRPr sz="1200">
                <a:latin typeface="+mn-lt"/>
                <a:cs typeface="+mn-cs"/>
              </a:defRPr>
            </a:lvl1pPr>
          </a:lstStyle>
          <a:p>
            <a:pPr>
              <a:defRPr/>
            </a:pPr>
            <a:fld id="{12DA1B60-947E-4AA4-8680-463631F744CB}" type="slidenum">
              <a:rPr lang="sv-SE"/>
              <a:pPr>
                <a:defRPr/>
              </a:pPr>
              <a:t>‹#›</a:t>
            </a:fld>
            <a:endParaRPr lang="sv-SE"/>
          </a:p>
        </p:txBody>
      </p:sp>
    </p:spTree>
    <p:extLst>
      <p:ext uri="{BB962C8B-B14F-4D97-AF65-F5344CB8AC3E}">
        <p14:creationId xmlns:p14="http://schemas.microsoft.com/office/powerpoint/2010/main" val="236600323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16238" cy="493713"/>
          </a:xfrm>
          <a:prstGeom prst="rect">
            <a:avLst/>
          </a:prstGeom>
        </p:spPr>
        <p:txBody>
          <a:bodyPr vert="horz" lIns="94819" tIns="47409" rIns="94819" bIns="47409" rtlCol="0"/>
          <a:lstStyle>
            <a:lvl1pPr algn="l" fontAlgn="auto">
              <a:spcBef>
                <a:spcPts val="0"/>
              </a:spcBef>
              <a:spcAft>
                <a:spcPts val="0"/>
              </a:spcAft>
              <a:defRPr sz="1200">
                <a:latin typeface="+mn-lt"/>
                <a:cs typeface="+mn-cs"/>
              </a:defRPr>
            </a:lvl1pPr>
          </a:lstStyle>
          <a:p>
            <a:pPr>
              <a:defRPr/>
            </a:pPr>
            <a:endParaRPr lang="sv-SE"/>
          </a:p>
        </p:txBody>
      </p:sp>
      <p:sp>
        <p:nvSpPr>
          <p:cNvPr id="3" name="Platshållare för datum 2"/>
          <p:cNvSpPr>
            <a:spLocks noGrp="1"/>
          </p:cNvSpPr>
          <p:nvPr>
            <p:ph type="dt" idx="1"/>
          </p:nvPr>
        </p:nvSpPr>
        <p:spPr>
          <a:xfrm>
            <a:off x="3813175" y="0"/>
            <a:ext cx="2916238" cy="493713"/>
          </a:xfrm>
          <a:prstGeom prst="rect">
            <a:avLst/>
          </a:prstGeom>
        </p:spPr>
        <p:txBody>
          <a:bodyPr vert="horz" lIns="94819" tIns="47409" rIns="94819" bIns="47409" rtlCol="0"/>
          <a:lstStyle>
            <a:lvl1pPr algn="r" fontAlgn="auto">
              <a:spcBef>
                <a:spcPts val="0"/>
              </a:spcBef>
              <a:spcAft>
                <a:spcPts val="0"/>
              </a:spcAft>
              <a:defRPr sz="1200">
                <a:latin typeface="+mn-lt"/>
                <a:cs typeface="+mn-cs"/>
              </a:defRPr>
            </a:lvl1pPr>
          </a:lstStyle>
          <a:p>
            <a:pPr>
              <a:defRPr/>
            </a:pPr>
            <a:fld id="{DDA2458E-DCB6-4CB0-8E88-61803B476462}" type="datetimeFigureOut">
              <a:rPr lang="sv-SE"/>
              <a:pPr>
                <a:defRPr/>
              </a:pPr>
              <a:t>2022-04-08</a:t>
            </a:fld>
            <a:endParaRPr lang="sv-SE"/>
          </a:p>
        </p:txBody>
      </p:sp>
      <p:sp>
        <p:nvSpPr>
          <p:cNvPr id="4" name="Platshållare för bildobjekt 3"/>
          <p:cNvSpPr>
            <a:spLocks noGrp="1" noRot="1" noChangeAspect="1"/>
          </p:cNvSpPr>
          <p:nvPr>
            <p:ph type="sldImg" idx="2"/>
          </p:nvPr>
        </p:nvSpPr>
        <p:spPr>
          <a:xfrm>
            <a:off x="900113" y="739775"/>
            <a:ext cx="4930775" cy="3698875"/>
          </a:xfrm>
          <a:prstGeom prst="rect">
            <a:avLst/>
          </a:prstGeom>
          <a:noFill/>
          <a:ln w="12700">
            <a:solidFill>
              <a:prstClr val="black"/>
            </a:solidFill>
          </a:ln>
        </p:spPr>
        <p:txBody>
          <a:bodyPr vert="horz" lIns="94819" tIns="47409" rIns="94819" bIns="47409" rtlCol="0" anchor="ctr"/>
          <a:lstStyle/>
          <a:p>
            <a:pPr lvl="0"/>
            <a:endParaRPr lang="sv-SE" noProof="0"/>
          </a:p>
        </p:txBody>
      </p:sp>
      <p:sp>
        <p:nvSpPr>
          <p:cNvPr id="5" name="Platshållare för anteckningar 4"/>
          <p:cNvSpPr>
            <a:spLocks noGrp="1"/>
          </p:cNvSpPr>
          <p:nvPr>
            <p:ph type="body" sz="quarter" idx="3"/>
          </p:nvPr>
        </p:nvSpPr>
        <p:spPr>
          <a:xfrm>
            <a:off x="673100" y="4684713"/>
            <a:ext cx="5384800" cy="4438650"/>
          </a:xfrm>
          <a:prstGeom prst="rect">
            <a:avLst/>
          </a:prstGeom>
        </p:spPr>
        <p:txBody>
          <a:bodyPr vert="horz" lIns="94819" tIns="47409" rIns="94819" bIns="47409" rtlCol="0">
            <a:normAutofit/>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sp>
        <p:nvSpPr>
          <p:cNvPr id="6" name="Platshållare för sidfot 5"/>
          <p:cNvSpPr>
            <a:spLocks noGrp="1"/>
          </p:cNvSpPr>
          <p:nvPr>
            <p:ph type="ftr" sz="quarter" idx="4"/>
          </p:nvPr>
        </p:nvSpPr>
        <p:spPr>
          <a:xfrm>
            <a:off x="0" y="9367838"/>
            <a:ext cx="2916238" cy="493712"/>
          </a:xfrm>
          <a:prstGeom prst="rect">
            <a:avLst/>
          </a:prstGeom>
        </p:spPr>
        <p:txBody>
          <a:bodyPr vert="horz" lIns="94819" tIns="47409" rIns="94819" bIns="47409" rtlCol="0" anchor="b"/>
          <a:lstStyle>
            <a:lvl1pPr algn="l" fontAlgn="auto">
              <a:spcBef>
                <a:spcPts val="0"/>
              </a:spcBef>
              <a:spcAft>
                <a:spcPts val="0"/>
              </a:spcAft>
              <a:defRPr sz="1200">
                <a:latin typeface="+mn-lt"/>
                <a:cs typeface="+mn-cs"/>
              </a:defRPr>
            </a:lvl1pPr>
          </a:lstStyle>
          <a:p>
            <a:pPr>
              <a:defRPr/>
            </a:pPr>
            <a:endParaRPr lang="sv-SE"/>
          </a:p>
        </p:txBody>
      </p:sp>
      <p:sp>
        <p:nvSpPr>
          <p:cNvPr id="7" name="Platshållare för bildnummer 6"/>
          <p:cNvSpPr>
            <a:spLocks noGrp="1"/>
          </p:cNvSpPr>
          <p:nvPr>
            <p:ph type="sldNum" sz="quarter" idx="5"/>
          </p:nvPr>
        </p:nvSpPr>
        <p:spPr>
          <a:xfrm>
            <a:off x="3813175" y="9367838"/>
            <a:ext cx="2916238" cy="493712"/>
          </a:xfrm>
          <a:prstGeom prst="rect">
            <a:avLst/>
          </a:prstGeom>
        </p:spPr>
        <p:txBody>
          <a:bodyPr vert="horz" lIns="94819" tIns="47409" rIns="94819" bIns="47409" rtlCol="0" anchor="b"/>
          <a:lstStyle>
            <a:lvl1pPr algn="r" fontAlgn="auto">
              <a:spcBef>
                <a:spcPts val="0"/>
              </a:spcBef>
              <a:spcAft>
                <a:spcPts val="0"/>
              </a:spcAft>
              <a:defRPr sz="1200">
                <a:latin typeface="+mn-lt"/>
                <a:cs typeface="+mn-cs"/>
              </a:defRPr>
            </a:lvl1pPr>
          </a:lstStyle>
          <a:p>
            <a:pPr>
              <a:defRPr/>
            </a:pPr>
            <a:fld id="{A32B19EE-9B07-4A80-8258-79F07AFA475E}" type="slidenum">
              <a:rPr lang="sv-SE"/>
              <a:pPr>
                <a:defRPr/>
              </a:pPr>
              <a:t>‹#›</a:t>
            </a:fld>
            <a:endParaRPr lang="sv-SE"/>
          </a:p>
        </p:txBody>
      </p:sp>
    </p:spTree>
    <p:extLst>
      <p:ext uri="{BB962C8B-B14F-4D97-AF65-F5344CB8AC3E}">
        <p14:creationId xmlns:p14="http://schemas.microsoft.com/office/powerpoint/2010/main" val="339538339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wikipedia.org/wiki/Latin" TargetMode="External"/><Relationship Id="rId7" Type="http://schemas.openxmlformats.org/officeDocument/2006/relationships/hyperlink" Target="http://sv.wikipedia.org/wiki/1632"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v.wikipedia.org/wiki/16_november" TargetMode="External"/><Relationship Id="rId5" Type="http://schemas.openxmlformats.org/officeDocument/2006/relationships/hyperlink" Target="http://sv.wikipedia.org/wiki/1594" TargetMode="External"/><Relationship Id="rId4" Type="http://schemas.openxmlformats.org/officeDocument/2006/relationships/hyperlink" Target="http://sv.wikipedia.org/wiki/9_december"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skl.se/web/Stadsplanering.aspx" TargetMode="External"/><Relationship Id="rId3" Type="http://schemas.openxmlformats.org/officeDocument/2006/relationships/hyperlink" Target="http://www.skl.se/web/Barnomsorg_och_skola.aspx" TargetMode="External"/><Relationship Id="rId7" Type="http://schemas.openxmlformats.org/officeDocument/2006/relationships/hyperlink" Target="http://www.skl.se/web/Socialtjanst_1.aspx"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skl.se/web/Miljoarbete.aspx" TargetMode="External"/><Relationship Id="rId5" Type="http://schemas.openxmlformats.org/officeDocument/2006/relationships/hyperlink" Target="http://www.skl.se/web/Kultur_o_fritid.aspx" TargetMode="External"/><Relationship Id="rId4" Type="http://schemas.openxmlformats.org/officeDocument/2006/relationships/hyperlink" Target="http://www.skl.se/web/Kollektivtrafik.aspx" TargetMode="External"/><Relationship Id="rId9" Type="http://schemas.openxmlformats.org/officeDocument/2006/relationships/hyperlink" Target="http://www.skl.se/web/Turism_och_naringsliv.aspx"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b="1" smtClean="0"/>
              <a:t>Stadens grundare. </a:t>
            </a:r>
          </a:p>
          <a:p>
            <a:pPr eaLnBrk="1" hangingPunct="1">
              <a:spcBef>
                <a:spcPct val="0"/>
              </a:spcBef>
            </a:pPr>
            <a:r>
              <a:rPr lang="sv-SE" b="1" smtClean="0"/>
              <a:t>Gustav II Adolf</a:t>
            </a:r>
            <a:r>
              <a:rPr lang="sv-SE" smtClean="0"/>
              <a:t> eller </a:t>
            </a:r>
            <a:r>
              <a:rPr lang="sv-SE" b="1" smtClean="0"/>
              <a:t>Gustav Adolf den Store</a:t>
            </a:r>
            <a:r>
              <a:rPr lang="sv-SE" smtClean="0"/>
              <a:t> (</a:t>
            </a:r>
            <a:r>
              <a:rPr lang="sv-SE" smtClean="0">
                <a:hlinkClick r:id="rId3" action="ppaction://hlinkfile" tooltip="Latin"/>
              </a:rPr>
              <a:t>latin</a:t>
            </a:r>
            <a:r>
              <a:rPr lang="sv-SE" smtClean="0"/>
              <a:t>: </a:t>
            </a:r>
            <a:r>
              <a:rPr lang="sv-SE" i="1" smtClean="0"/>
              <a:t>Gustavus Adolphus Magnus</a:t>
            </a:r>
            <a:r>
              <a:rPr lang="sv-SE" smtClean="0"/>
              <a:t>), född </a:t>
            </a:r>
            <a:r>
              <a:rPr lang="sv-SE" smtClean="0">
                <a:hlinkClick r:id="rId4" action="ppaction://hlinkfile" tooltip="9 december"/>
              </a:rPr>
              <a:t>9 december</a:t>
            </a:r>
            <a:r>
              <a:rPr lang="sv-SE" smtClean="0"/>
              <a:t> </a:t>
            </a:r>
            <a:r>
              <a:rPr lang="sv-SE" smtClean="0">
                <a:hlinkClick r:id="rId5" action="ppaction://hlinkfile" tooltip="1594"/>
              </a:rPr>
              <a:t>1594</a:t>
            </a:r>
            <a:r>
              <a:rPr lang="sv-SE" smtClean="0"/>
              <a:t>, död (stupad) i Lützen </a:t>
            </a:r>
            <a:r>
              <a:rPr lang="sv-SE" smtClean="0">
                <a:hlinkClick r:id="rId6" action="ppaction://hlinkfile" tooltip="16 november"/>
              </a:rPr>
              <a:t>16 november</a:t>
            </a:r>
            <a:r>
              <a:rPr lang="sv-SE" smtClean="0"/>
              <a:t> </a:t>
            </a:r>
            <a:r>
              <a:rPr lang="sv-SE" smtClean="0">
                <a:hlinkClick r:id="rId7" action="ppaction://hlinkfile" tooltip="1632"/>
              </a:rPr>
              <a:t>1632</a:t>
            </a:r>
            <a:endParaRPr lang="sv-SE" smtClean="0"/>
          </a:p>
          <a:p>
            <a:pPr eaLnBrk="1" hangingPunct="1">
              <a:spcBef>
                <a:spcPct val="0"/>
              </a:spcBef>
            </a:pPr>
            <a:r>
              <a:rPr lang="sv-SE" smtClean="0"/>
              <a:t>Anses av vissa historiker vara en av världshistoriens främsta fältherrar. Sonson till Gustav Vasa.</a:t>
            </a:r>
          </a:p>
        </p:txBody>
      </p:sp>
      <p:sp>
        <p:nvSpPr>
          <p:cNvPr id="49156" name="Platshållare för datum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988AEE94-BCB8-4873-9A75-32F96CBAE0AD}" type="datetime1">
              <a:rPr lang="sv-SE" smtClean="0"/>
              <a:pPr fontAlgn="base">
                <a:spcBef>
                  <a:spcPct val="0"/>
                </a:spcBef>
                <a:spcAft>
                  <a:spcPct val="0"/>
                </a:spcAft>
                <a:defRPr/>
              </a:pPr>
              <a:t>2022-04-08</a:t>
            </a:fld>
            <a:endParaRPr lang="sv-SE" smtClean="0"/>
          </a:p>
        </p:txBody>
      </p:sp>
      <p:sp>
        <p:nvSpPr>
          <p:cNvPr id="49157" name="Platshållare för bildnumm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C6AFDC-997E-470E-9B95-E2D366BF3482}" type="slidenum">
              <a:rPr lang="sv-SE" smtClean="0"/>
              <a:pPr fontAlgn="base">
                <a:spcBef>
                  <a:spcPct val="0"/>
                </a:spcBef>
                <a:spcAft>
                  <a:spcPct val="0"/>
                </a:spcAft>
                <a:defRPr/>
              </a:pPr>
              <a:t>5</a:t>
            </a:fld>
            <a:endParaRPr lang="sv-SE" smtClean="0"/>
          </a:p>
        </p:txBody>
      </p:sp>
    </p:spTree>
    <p:extLst>
      <p:ext uri="{BB962C8B-B14F-4D97-AF65-F5344CB8AC3E}">
        <p14:creationId xmlns:p14="http://schemas.microsoft.com/office/powerpoint/2010/main" val="296165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6083"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r>
              <a:rPr lang="sv-SE" smtClean="0"/>
              <a:t> I april 1624 fick den nya staden Sala stadsprivilegier av Gustav II Adolf och var då en av Sveriges första rutnätsstäder.</a:t>
            </a:r>
          </a:p>
          <a:p>
            <a:pPr>
              <a:spcBef>
                <a:spcPct val="0"/>
              </a:spcBef>
              <a:buFontTx/>
              <a:buChar char="•"/>
            </a:pPr>
            <a:r>
              <a:rPr lang="sv-SE" smtClean="0"/>
              <a:t> Det rätvinkliga gatusystemet bildade kvarter i form av rektanglar och kvadrater och i centrum lämnades plats för ett kvadratiskt torg.</a:t>
            </a:r>
          </a:p>
        </p:txBody>
      </p:sp>
      <p:sp>
        <p:nvSpPr>
          <p:cNvPr id="46084" name="Platshållare för datum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D163B6AB-3F2F-42CB-B254-EA4F6FA780B8}" type="datetime1">
              <a:rPr lang="sv-SE"/>
              <a:pPr fontAlgn="base">
                <a:spcBef>
                  <a:spcPct val="0"/>
                </a:spcBef>
                <a:spcAft>
                  <a:spcPct val="0"/>
                </a:spcAft>
              </a:pPr>
              <a:t>2022-04-08</a:t>
            </a:fld>
            <a:endParaRPr lang="sv-SE"/>
          </a:p>
        </p:txBody>
      </p:sp>
      <p:sp>
        <p:nvSpPr>
          <p:cNvPr id="46085" name="Platshållare för bildnumm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C96CA6-6F20-47B5-8517-C002336E0FBC}" type="slidenum">
              <a:rPr lang="sv-SE"/>
              <a:pPr fontAlgn="base">
                <a:spcBef>
                  <a:spcPct val="0"/>
                </a:spcBef>
                <a:spcAft>
                  <a:spcPct val="0"/>
                </a:spcAft>
              </a:pPr>
              <a:t>31</a:t>
            </a:fld>
            <a:endParaRPr lang="sv-SE"/>
          </a:p>
        </p:txBody>
      </p:sp>
    </p:spTree>
    <p:extLst>
      <p:ext uri="{BB962C8B-B14F-4D97-AF65-F5344CB8AC3E}">
        <p14:creationId xmlns:p14="http://schemas.microsoft.com/office/powerpoint/2010/main" val="94733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dirty="0" smtClean="0"/>
              <a:t>Bruket av symbolerna i kommunens vapen finns belagt redan före de äldsta stadsprivilegierna 1624, då som sigill och myntprägel. Stadsvapnets utformning var häftigt omdebatterad under såväl 1920-, 30- och 40-talet. I tvistens centrum stod månskäran, där bland annat dåvarande riksheraldikern yrkade på ett vapen utan skära. Frågan kom slutligen att avgöras av stadsfullmäktige 1947 sedan Sala Allehanda anordnat en läsaromröstning som utföll med 577 röster för och 30 röster mot skäran. En formell fastställelse av Sala stadsvapen gjordes därefter hos Kungl. Maj:t år 1948. Med kommunreformen 1971 övergick stadsvapnet till att bli den nybildade kommunens vapen.</a:t>
            </a:r>
          </a:p>
        </p:txBody>
      </p:sp>
      <p:sp>
        <p:nvSpPr>
          <p:cNvPr id="4" name="Platshållare för datum 3"/>
          <p:cNvSpPr>
            <a:spLocks noGrp="1"/>
          </p:cNvSpPr>
          <p:nvPr>
            <p:ph type="dt" sz="quarter" idx="1"/>
          </p:nvPr>
        </p:nvSpPr>
        <p:spPr/>
        <p:txBody>
          <a:bodyPr/>
          <a:lstStyle/>
          <a:p>
            <a:pPr>
              <a:defRPr/>
            </a:pPr>
            <a:fld id="{69AD7A41-5944-4584-A1E3-4B74E4208CF6}" type="datetime1">
              <a:rPr lang="sv-SE" smtClean="0"/>
              <a:pPr>
                <a:defRPr/>
              </a:pPr>
              <a:t>2022-04-08</a:t>
            </a:fld>
            <a:endParaRPr lang="sv-SE"/>
          </a:p>
        </p:txBody>
      </p:sp>
      <p:sp>
        <p:nvSpPr>
          <p:cNvPr id="5" name="Platshållare för bildnummer 4"/>
          <p:cNvSpPr>
            <a:spLocks noGrp="1"/>
          </p:cNvSpPr>
          <p:nvPr>
            <p:ph type="sldNum" sz="quarter" idx="5"/>
          </p:nvPr>
        </p:nvSpPr>
        <p:spPr/>
        <p:txBody>
          <a:bodyPr/>
          <a:lstStyle/>
          <a:p>
            <a:pPr>
              <a:defRPr/>
            </a:pPr>
            <a:fld id="{7AF344A4-1786-414C-9C56-920F7FE68F13}" type="slidenum">
              <a:rPr lang="sv-SE" smtClean="0"/>
              <a:pPr>
                <a:defRPr/>
              </a:pPr>
              <a:t>8</a:t>
            </a:fld>
            <a:endParaRPr lang="sv-SE"/>
          </a:p>
        </p:txBody>
      </p:sp>
    </p:spTree>
    <p:extLst>
      <p:ext uri="{BB962C8B-B14F-4D97-AF65-F5344CB8AC3E}">
        <p14:creationId xmlns:p14="http://schemas.microsoft.com/office/powerpoint/2010/main" val="419426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b="1" smtClean="0"/>
              <a:t>Sveriges tre demokratiska nivåer</a:t>
            </a:r>
          </a:p>
          <a:p>
            <a:pPr eaLnBrk="1" hangingPunct="1">
              <a:spcBef>
                <a:spcPct val="0"/>
              </a:spcBef>
            </a:pPr>
            <a:r>
              <a:rPr lang="sv-SE" smtClean="0"/>
              <a:t>I Sverige finns tre demokratiskt valda nivåer. På riksnivå är det riksdag och regering, på regional nivå landsting/regioner och på den lokala nivån är det kommunen.</a:t>
            </a:r>
          </a:p>
          <a:p>
            <a:pPr eaLnBrk="1" hangingPunct="1">
              <a:spcBef>
                <a:spcPct val="0"/>
              </a:spcBef>
            </a:pPr>
            <a:r>
              <a:rPr lang="sv-SE" smtClean="0"/>
              <a:t>Staten beslutar om lagar och förordningar som styr vad landsting/regioner och kommuner ska göra.</a:t>
            </a:r>
          </a:p>
          <a:p>
            <a:pPr eaLnBrk="1" hangingPunct="1">
              <a:spcBef>
                <a:spcPct val="0"/>
              </a:spcBef>
            </a:pPr>
            <a:endParaRPr lang="sv-SE" b="1" smtClean="0"/>
          </a:p>
          <a:p>
            <a:pPr eaLnBrk="1" hangingPunct="1">
              <a:spcBef>
                <a:spcPct val="0"/>
              </a:spcBef>
            </a:pPr>
            <a:r>
              <a:rPr lang="sv-SE" b="1" smtClean="0"/>
              <a:t>De olika nivåernas uppgifter</a:t>
            </a:r>
          </a:p>
          <a:p>
            <a:pPr eaLnBrk="1" hangingPunct="1">
              <a:spcBef>
                <a:spcPct val="0"/>
              </a:spcBef>
            </a:pPr>
            <a:r>
              <a:rPr lang="sv-SE" smtClean="0"/>
              <a:t>Staten har delat in Sverige i län. Länet är den minsta enheten av statlig förvaltning. Länsstyrelsen sköter de statliga uppgifterna i länet som polis, körkortsregister och visst EU-stöd. På en del håll har regionala samverkansorgan fått ta över uppgifter från länsstyrelsen.</a:t>
            </a:r>
          </a:p>
          <a:p>
            <a:pPr eaLnBrk="1" hangingPunct="1">
              <a:spcBef>
                <a:spcPct val="0"/>
              </a:spcBef>
            </a:pPr>
            <a:r>
              <a:rPr lang="sv-SE" smtClean="0"/>
              <a:t>Kommunerna sköter de lokala uppgifterna, bland annat skola, omsorg om barn, äldre och funktionshindrade samt vatten och avlopp.</a:t>
            </a:r>
          </a:p>
          <a:p>
            <a:pPr eaLnBrk="1" hangingPunct="1">
              <a:spcBef>
                <a:spcPct val="0"/>
              </a:spcBef>
            </a:pPr>
            <a:r>
              <a:rPr lang="sv-SE" smtClean="0"/>
              <a:t>Landsting och regioner ansvarar för gemensamma uppgifter inom regionen, med tyngdpunkt på hälso- och sjukvård och regional utveckling.</a:t>
            </a:r>
          </a:p>
          <a:p>
            <a:pPr eaLnBrk="1" hangingPunct="1">
              <a:spcBef>
                <a:spcPct val="0"/>
              </a:spcBef>
            </a:pPr>
            <a:endParaRPr lang="sv-SE" smtClean="0"/>
          </a:p>
        </p:txBody>
      </p:sp>
      <p:sp>
        <p:nvSpPr>
          <p:cNvPr id="51204" name="Platshållare för datum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DFA0259-B233-4F32-AC57-9598CF7E2A3E}" type="datetime1">
              <a:rPr lang="sv-SE" smtClean="0"/>
              <a:pPr fontAlgn="base">
                <a:spcBef>
                  <a:spcPct val="0"/>
                </a:spcBef>
                <a:spcAft>
                  <a:spcPct val="0"/>
                </a:spcAft>
                <a:defRPr/>
              </a:pPr>
              <a:t>2022-04-08</a:t>
            </a:fld>
            <a:endParaRPr lang="sv-SE" smtClean="0"/>
          </a:p>
        </p:txBody>
      </p:sp>
      <p:sp>
        <p:nvSpPr>
          <p:cNvPr id="51205" name="Platshållare för bildnumm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9AFF3D-57D3-4AAF-BE38-18D5FE131B15}" type="slidenum">
              <a:rPr lang="sv-SE" smtClean="0"/>
              <a:pPr fontAlgn="base">
                <a:spcBef>
                  <a:spcPct val="0"/>
                </a:spcBef>
                <a:spcAft>
                  <a:spcPct val="0"/>
                </a:spcAft>
                <a:defRPr/>
              </a:pPr>
              <a:t>9</a:t>
            </a:fld>
            <a:endParaRPr lang="sv-SE" smtClean="0"/>
          </a:p>
        </p:txBody>
      </p:sp>
    </p:spTree>
    <p:extLst>
      <p:ext uri="{BB962C8B-B14F-4D97-AF65-F5344CB8AC3E}">
        <p14:creationId xmlns:p14="http://schemas.microsoft.com/office/powerpoint/2010/main" val="74851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b="1" smtClean="0"/>
              <a:t>Inpendling</a:t>
            </a:r>
          </a:p>
          <a:p>
            <a:pPr eaLnBrk="1" hangingPunct="1">
              <a:spcBef>
                <a:spcPct val="0"/>
              </a:spcBef>
            </a:pPr>
            <a:r>
              <a:rPr lang="sv-SE" smtClean="0"/>
              <a:t>Med inpendling avses personer som har förvärvsarbete i kommunen i fråga och har sin bostad i en annan kommun</a:t>
            </a:r>
          </a:p>
          <a:p>
            <a:pPr eaLnBrk="1" hangingPunct="1">
              <a:spcBef>
                <a:spcPct val="0"/>
              </a:spcBef>
            </a:pPr>
            <a:endParaRPr lang="sv-SE" b="1" smtClean="0"/>
          </a:p>
          <a:p>
            <a:pPr eaLnBrk="1" hangingPunct="1">
              <a:spcBef>
                <a:spcPct val="0"/>
              </a:spcBef>
            </a:pPr>
            <a:r>
              <a:rPr lang="sv-SE" b="1" smtClean="0"/>
              <a:t>Utpendling</a:t>
            </a:r>
            <a:br>
              <a:rPr lang="sv-SE" b="1" smtClean="0"/>
            </a:br>
            <a:r>
              <a:rPr lang="sv-SE" smtClean="0"/>
              <a:t>Utpendling avser personer som bor i en kommun och har sitt förvärvsarbete i en annan kommun</a:t>
            </a:r>
          </a:p>
          <a:p>
            <a:pPr eaLnBrk="1" hangingPunct="1">
              <a:spcBef>
                <a:spcPct val="0"/>
              </a:spcBef>
            </a:pPr>
            <a:endParaRPr lang="sv-SE" smtClean="0"/>
          </a:p>
          <a:p>
            <a:pPr eaLnBrk="1" hangingPunct="1">
              <a:spcBef>
                <a:spcPct val="0"/>
              </a:spcBef>
            </a:pPr>
            <a:r>
              <a:rPr lang="sv-SE" smtClean="0"/>
              <a:t>Mer än dubbelt så många pendlar ut för att arbeta.</a:t>
            </a:r>
          </a:p>
          <a:p>
            <a:pPr eaLnBrk="1" hangingPunct="1">
              <a:spcBef>
                <a:spcPct val="0"/>
              </a:spcBef>
            </a:pPr>
            <a:endParaRPr lang="sv-SE" smtClean="0"/>
          </a:p>
        </p:txBody>
      </p:sp>
      <p:sp>
        <p:nvSpPr>
          <p:cNvPr id="54276" name="Platshållare för datum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EFC748D9-87CA-45A5-BFE7-5CF0A19735EE}" type="datetime1">
              <a:rPr lang="sv-SE" smtClean="0"/>
              <a:pPr fontAlgn="base">
                <a:spcBef>
                  <a:spcPct val="0"/>
                </a:spcBef>
                <a:spcAft>
                  <a:spcPct val="0"/>
                </a:spcAft>
                <a:defRPr/>
              </a:pPr>
              <a:t>2022-04-08</a:t>
            </a:fld>
            <a:endParaRPr lang="sv-SE" smtClean="0"/>
          </a:p>
        </p:txBody>
      </p:sp>
      <p:sp>
        <p:nvSpPr>
          <p:cNvPr id="54277" name="Platshållare för bildnumm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A7886B-3571-4714-A4A9-CB3F31CF046C}" type="slidenum">
              <a:rPr lang="sv-SE" smtClean="0"/>
              <a:pPr fontAlgn="base">
                <a:spcBef>
                  <a:spcPct val="0"/>
                </a:spcBef>
                <a:spcAft>
                  <a:spcPct val="0"/>
                </a:spcAft>
                <a:defRPr/>
              </a:pPr>
              <a:t>12</a:t>
            </a:fld>
            <a:endParaRPr lang="sv-SE" smtClean="0"/>
          </a:p>
        </p:txBody>
      </p:sp>
    </p:spTree>
    <p:extLst>
      <p:ext uri="{BB962C8B-B14F-4D97-AF65-F5344CB8AC3E}">
        <p14:creationId xmlns:p14="http://schemas.microsoft.com/office/powerpoint/2010/main" val="2866467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v-SE" smtClean="0"/>
          </a:p>
        </p:txBody>
      </p:sp>
      <p:sp>
        <p:nvSpPr>
          <p:cNvPr id="52228" name="Platshållare för datum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D6E4E804-5776-479E-B5F9-8329A82E2D41}" type="datetime1">
              <a:rPr lang="sv-SE" smtClean="0"/>
              <a:pPr fontAlgn="base">
                <a:spcBef>
                  <a:spcPct val="0"/>
                </a:spcBef>
                <a:spcAft>
                  <a:spcPct val="0"/>
                </a:spcAft>
                <a:defRPr/>
              </a:pPr>
              <a:t>2022-04-08</a:t>
            </a:fld>
            <a:endParaRPr lang="sv-SE" smtClean="0"/>
          </a:p>
        </p:txBody>
      </p:sp>
      <p:sp>
        <p:nvSpPr>
          <p:cNvPr id="52229" name="Platshållare för bildnumm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D24D0C-42CA-463A-8C9E-CEC7C34B5F1A}" type="slidenum">
              <a:rPr lang="sv-SE" smtClean="0"/>
              <a:pPr fontAlgn="base">
                <a:spcBef>
                  <a:spcPct val="0"/>
                </a:spcBef>
                <a:spcAft>
                  <a:spcPct val="0"/>
                </a:spcAft>
                <a:defRPr/>
              </a:pPr>
              <a:t>13</a:t>
            </a:fld>
            <a:endParaRPr lang="sv-SE" smtClean="0"/>
          </a:p>
        </p:txBody>
      </p:sp>
    </p:spTree>
    <p:extLst>
      <p:ext uri="{BB962C8B-B14F-4D97-AF65-F5344CB8AC3E}">
        <p14:creationId xmlns:p14="http://schemas.microsoft.com/office/powerpoint/2010/main" val="305305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b="1" smtClean="0"/>
              <a:t>Inpendling</a:t>
            </a:r>
          </a:p>
          <a:p>
            <a:pPr eaLnBrk="1" hangingPunct="1">
              <a:spcBef>
                <a:spcPct val="0"/>
              </a:spcBef>
            </a:pPr>
            <a:r>
              <a:rPr lang="sv-SE" smtClean="0"/>
              <a:t>Med inpendling avses personer som har förvärvsarbete i kommunen i fråga och har sin bostad i en annan kommun</a:t>
            </a:r>
          </a:p>
          <a:p>
            <a:pPr eaLnBrk="1" hangingPunct="1">
              <a:spcBef>
                <a:spcPct val="0"/>
              </a:spcBef>
            </a:pPr>
            <a:endParaRPr lang="sv-SE" b="1" smtClean="0"/>
          </a:p>
          <a:p>
            <a:pPr eaLnBrk="1" hangingPunct="1">
              <a:spcBef>
                <a:spcPct val="0"/>
              </a:spcBef>
            </a:pPr>
            <a:r>
              <a:rPr lang="sv-SE" b="1" smtClean="0"/>
              <a:t>Utpendling</a:t>
            </a:r>
            <a:br>
              <a:rPr lang="sv-SE" b="1" smtClean="0"/>
            </a:br>
            <a:r>
              <a:rPr lang="sv-SE" smtClean="0"/>
              <a:t>Utpendling avser personer som bor i en kommun och har sitt förvärvsarbete i en annan kommun</a:t>
            </a:r>
          </a:p>
          <a:p>
            <a:pPr eaLnBrk="1" hangingPunct="1">
              <a:spcBef>
                <a:spcPct val="0"/>
              </a:spcBef>
            </a:pPr>
            <a:endParaRPr lang="sv-SE" smtClean="0"/>
          </a:p>
          <a:p>
            <a:pPr eaLnBrk="1" hangingPunct="1">
              <a:spcBef>
                <a:spcPct val="0"/>
              </a:spcBef>
            </a:pPr>
            <a:r>
              <a:rPr lang="sv-SE" smtClean="0"/>
              <a:t>Mer än dubbelt så många pendlar ut för att arbeta.</a:t>
            </a:r>
          </a:p>
          <a:p>
            <a:pPr eaLnBrk="1" hangingPunct="1">
              <a:spcBef>
                <a:spcPct val="0"/>
              </a:spcBef>
            </a:pPr>
            <a:endParaRPr lang="sv-SE" smtClean="0"/>
          </a:p>
        </p:txBody>
      </p:sp>
      <p:sp>
        <p:nvSpPr>
          <p:cNvPr id="54276" name="Platshållare för datum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EFC748D9-87CA-45A5-BFE7-5CF0A19735EE}" type="datetime1">
              <a:rPr lang="sv-SE" smtClean="0"/>
              <a:pPr fontAlgn="base">
                <a:spcBef>
                  <a:spcPct val="0"/>
                </a:spcBef>
                <a:spcAft>
                  <a:spcPct val="0"/>
                </a:spcAft>
                <a:defRPr/>
              </a:pPr>
              <a:t>2022-04-08</a:t>
            </a:fld>
            <a:endParaRPr lang="sv-SE" smtClean="0"/>
          </a:p>
        </p:txBody>
      </p:sp>
      <p:sp>
        <p:nvSpPr>
          <p:cNvPr id="54277" name="Platshållare för bildnumm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153B80-F5C3-4355-9E31-4B44CB045DA7}" type="slidenum">
              <a:rPr lang="sv-SE" smtClean="0"/>
              <a:pPr fontAlgn="base">
                <a:spcBef>
                  <a:spcPct val="0"/>
                </a:spcBef>
                <a:spcAft>
                  <a:spcPct val="0"/>
                </a:spcAft>
                <a:defRPr/>
              </a:pPr>
              <a:t>15</a:t>
            </a:fld>
            <a:endParaRPr lang="sv-SE" smtClean="0"/>
          </a:p>
        </p:txBody>
      </p:sp>
    </p:spTree>
    <p:extLst>
      <p:ext uri="{BB962C8B-B14F-4D97-AF65-F5344CB8AC3E}">
        <p14:creationId xmlns:p14="http://schemas.microsoft.com/office/powerpoint/2010/main" val="284073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sv-SE" b="1" dirty="0" smtClean="0"/>
              <a:t>Verksamheter i en kommun </a:t>
            </a:r>
          </a:p>
          <a:p>
            <a:pPr eaLnBrk="1" fontAlgn="auto" hangingPunct="1">
              <a:spcBef>
                <a:spcPts val="0"/>
              </a:spcBef>
              <a:spcAft>
                <a:spcPts val="0"/>
              </a:spcAft>
              <a:defRPr/>
            </a:pPr>
            <a:r>
              <a:rPr lang="sv-SE" dirty="0" smtClean="0"/>
              <a:t>Kommunerna ansvarar för merparten av den samhällsservice som finns där vi bor. Bland de viktigaste uppgifterna är förskola och skola, socialtjänst och äldreomsorg. </a:t>
            </a:r>
            <a:br>
              <a:rPr lang="sv-SE" dirty="0" smtClean="0"/>
            </a:br>
            <a:endParaRPr lang="sv-SE" dirty="0" smtClean="0"/>
          </a:p>
          <a:p>
            <a:pPr eaLnBrk="1" fontAlgn="auto" hangingPunct="1">
              <a:spcBef>
                <a:spcPts val="0"/>
              </a:spcBef>
              <a:spcAft>
                <a:spcPts val="0"/>
              </a:spcAft>
              <a:defRPr/>
            </a:pPr>
            <a:r>
              <a:rPr lang="sv-SE" dirty="0" smtClean="0">
                <a:hlinkClick r:id="rId3" action="ppaction://hlinkfile"/>
              </a:rPr>
              <a:t>Barnomsorg och skola </a:t>
            </a:r>
            <a:endParaRPr lang="sv-SE" dirty="0" smtClean="0"/>
          </a:p>
          <a:p>
            <a:pPr eaLnBrk="1" fontAlgn="auto" hangingPunct="1">
              <a:spcBef>
                <a:spcPts val="0"/>
              </a:spcBef>
              <a:spcAft>
                <a:spcPts val="0"/>
              </a:spcAft>
              <a:defRPr/>
            </a:pPr>
            <a:r>
              <a:rPr lang="sv-SE" dirty="0" smtClean="0"/>
              <a:t>Ungefär 45 procent av verksamheten i kommunerna handlar om barnomsorg och skola. Det finansieras med kommunala skatter och avgifter. Ibland finns det statsbidrag som då är till för en bestämd verksamhet.</a:t>
            </a:r>
          </a:p>
          <a:p>
            <a:pPr eaLnBrk="1" fontAlgn="auto" hangingPunct="1">
              <a:spcBef>
                <a:spcPts val="0"/>
              </a:spcBef>
              <a:spcAft>
                <a:spcPts val="0"/>
              </a:spcAft>
              <a:defRPr/>
            </a:pPr>
            <a:r>
              <a:rPr lang="sv-SE" dirty="0" smtClean="0">
                <a:hlinkClick r:id="rId4" action="ppaction://hlinkfile"/>
              </a:rPr>
              <a:t>Kollektivtrafik </a:t>
            </a:r>
            <a:endParaRPr lang="sv-SE" dirty="0" smtClean="0"/>
          </a:p>
          <a:p>
            <a:pPr eaLnBrk="1" fontAlgn="auto" hangingPunct="1">
              <a:spcBef>
                <a:spcPts val="0"/>
              </a:spcBef>
              <a:spcAft>
                <a:spcPts val="0"/>
              </a:spcAft>
              <a:defRPr/>
            </a:pPr>
            <a:r>
              <a:rPr lang="sv-SE" dirty="0" smtClean="0"/>
              <a:t>Kollektivtrafik </a:t>
            </a:r>
            <a:br>
              <a:rPr lang="sv-SE" dirty="0" smtClean="0"/>
            </a:br>
            <a:r>
              <a:rPr lang="sv-SE" dirty="0" smtClean="0"/>
              <a:t>Bussar, tunnelbana, lokaltåg med mera sköts av länshuvudmannen, som normalt är landstingen och kommunerna tillsammans i ett län.</a:t>
            </a:r>
          </a:p>
          <a:p>
            <a:pPr eaLnBrk="1" fontAlgn="auto" hangingPunct="1">
              <a:spcBef>
                <a:spcPts val="0"/>
              </a:spcBef>
              <a:spcAft>
                <a:spcPts val="0"/>
              </a:spcAft>
              <a:defRPr/>
            </a:pPr>
            <a:r>
              <a:rPr lang="sv-SE" dirty="0" smtClean="0">
                <a:hlinkClick r:id="rId5" action="ppaction://hlinkfile"/>
              </a:rPr>
              <a:t>Kultur- och fritidsverksamhet </a:t>
            </a:r>
            <a:endParaRPr lang="sv-SE" dirty="0" smtClean="0"/>
          </a:p>
          <a:p>
            <a:pPr eaLnBrk="1" fontAlgn="auto" hangingPunct="1">
              <a:spcBef>
                <a:spcPts val="0"/>
              </a:spcBef>
              <a:spcAft>
                <a:spcPts val="0"/>
              </a:spcAft>
              <a:defRPr/>
            </a:pPr>
            <a:r>
              <a:rPr lang="sv-SE" dirty="0" smtClean="0"/>
              <a:t>I alla kommuner finns insatser för kultur och fritid. Det är oftast helt frivilliga åtaganden.</a:t>
            </a:r>
          </a:p>
          <a:p>
            <a:pPr eaLnBrk="1" fontAlgn="auto" hangingPunct="1">
              <a:spcBef>
                <a:spcPts val="0"/>
              </a:spcBef>
              <a:spcAft>
                <a:spcPts val="0"/>
              </a:spcAft>
              <a:defRPr/>
            </a:pPr>
            <a:r>
              <a:rPr lang="sv-SE" dirty="0" smtClean="0">
                <a:hlinkClick r:id="rId6" action="ppaction://hlinkfile"/>
              </a:rPr>
              <a:t>Miljöarbete </a:t>
            </a:r>
            <a:endParaRPr lang="sv-SE" dirty="0" smtClean="0"/>
          </a:p>
          <a:p>
            <a:pPr eaLnBrk="1" fontAlgn="auto" hangingPunct="1">
              <a:spcBef>
                <a:spcPts val="0"/>
              </a:spcBef>
              <a:spcAft>
                <a:spcPts val="0"/>
              </a:spcAft>
              <a:defRPr/>
            </a:pPr>
            <a:r>
              <a:rPr lang="sv-SE" dirty="0" smtClean="0"/>
              <a:t>Stadsplanering är nära förknippat med miljöarbetet i kommunerna. Trafikplanering har som mål att minimera både buller och luftföroreningar. I kommunernas miljöplaner ingår även ett miljöarbete som berör alla medborgare, exempelvis källsortering och kollektiv­trafik.</a:t>
            </a:r>
          </a:p>
          <a:p>
            <a:pPr eaLnBrk="1" fontAlgn="auto" hangingPunct="1">
              <a:spcBef>
                <a:spcPts val="0"/>
              </a:spcBef>
              <a:spcAft>
                <a:spcPts val="0"/>
              </a:spcAft>
              <a:defRPr/>
            </a:pPr>
            <a:r>
              <a:rPr lang="sv-SE" dirty="0" smtClean="0">
                <a:hlinkClick r:id="rId7" action="ppaction://hlinkfile"/>
              </a:rPr>
              <a:t>Socialtjänst </a:t>
            </a:r>
            <a:endParaRPr lang="sv-SE" dirty="0" smtClean="0"/>
          </a:p>
          <a:p>
            <a:pPr eaLnBrk="1" fontAlgn="auto" hangingPunct="1">
              <a:spcBef>
                <a:spcPts val="0"/>
              </a:spcBef>
              <a:spcAft>
                <a:spcPts val="0"/>
              </a:spcAft>
              <a:defRPr/>
            </a:pPr>
            <a:r>
              <a:rPr lang="sv-SE" dirty="0" smtClean="0"/>
              <a:t>I kommunen finns Socialtjänsten som ger stöd för människor som har hamnat i svåra situationer.</a:t>
            </a:r>
          </a:p>
          <a:p>
            <a:pPr eaLnBrk="1" fontAlgn="auto" hangingPunct="1">
              <a:spcBef>
                <a:spcPts val="0"/>
              </a:spcBef>
              <a:spcAft>
                <a:spcPts val="0"/>
              </a:spcAft>
              <a:defRPr/>
            </a:pPr>
            <a:r>
              <a:rPr lang="sv-SE" dirty="0" smtClean="0">
                <a:hlinkClick r:id="rId8" action="ppaction://hlinkfile"/>
              </a:rPr>
              <a:t>Stadsplanering </a:t>
            </a:r>
            <a:endParaRPr lang="sv-SE" dirty="0" smtClean="0"/>
          </a:p>
          <a:p>
            <a:pPr eaLnBrk="1" fontAlgn="auto" hangingPunct="1">
              <a:spcBef>
                <a:spcPts val="0"/>
              </a:spcBef>
              <a:spcAft>
                <a:spcPts val="0"/>
              </a:spcAft>
              <a:defRPr/>
            </a:pPr>
            <a:r>
              <a:rPr lang="sv-SE" dirty="0" smtClean="0"/>
              <a:t>En viktig del av stadsplaneringen rör gator, parker och torg. Här formas en stads miljö och "själ", men också för trivsamma och ostörda boendemiljöer. Det kräver att bostäder samplaneras med vägar, kollektiv­trafik, samhällsservice och grönområden.</a:t>
            </a:r>
          </a:p>
          <a:p>
            <a:pPr eaLnBrk="1" fontAlgn="auto" hangingPunct="1">
              <a:spcBef>
                <a:spcPts val="0"/>
              </a:spcBef>
              <a:spcAft>
                <a:spcPts val="0"/>
              </a:spcAft>
              <a:defRPr/>
            </a:pPr>
            <a:r>
              <a:rPr lang="sv-SE" dirty="0" smtClean="0">
                <a:hlinkClick r:id="rId9" action="ppaction://hlinkfile"/>
              </a:rPr>
              <a:t>Turism och näringsliv </a:t>
            </a:r>
            <a:endParaRPr lang="sv-SE" dirty="0" smtClean="0"/>
          </a:p>
          <a:p>
            <a:pPr eaLnBrk="1" fontAlgn="auto" hangingPunct="1">
              <a:spcBef>
                <a:spcPts val="0"/>
              </a:spcBef>
              <a:spcAft>
                <a:spcPts val="0"/>
              </a:spcAft>
              <a:defRPr/>
            </a:pPr>
            <a:r>
              <a:rPr lang="sv-SE" dirty="0" smtClean="0"/>
              <a:t>En levande bygd förutsätter bland annat turism och livskraftiga företag, med arbetstillfällen för alla som vill flytta dit eller som vill bo kvar. Att turism och näringslivet samverkar är därför viktigt för de flesta kommuner, trots att de är frivilliga åtaganden.</a:t>
            </a:r>
          </a:p>
          <a:p>
            <a:pPr eaLnBrk="1" fontAlgn="auto" hangingPunct="1">
              <a:spcBef>
                <a:spcPts val="0"/>
              </a:spcBef>
              <a:spcAft>
                <a:spcPts val="0"/>
              </a:spcAft>
              <a:defRPr/>
            </a:pPr>
            <a:endParaRPr lang="sv-SE" dirty="0"/>
          </a:p>
        </p:txBody>
      </p:sp>
      <p:sp>
        <p:nvSpPr>
          <p:cNvPr id="58372" name="Platshållare för datum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728A298B-9847-45AE-95B7-8FCFBF888EF2}" type="datetime1">
              <a:rPr lang="sv-SE" smtClean="0"/>
              <a:pPr fontAlgn="base">
                <a:spcBef>
                  <a:spcPct val="0"/>
                </a:spcBef>
                <a:spcAft>
                  <a:spcPct val="0"/>
                </a:spcAft>
                <a:defRPr/>
              </a:pPr>
              <a:t>2022-04-08</a:t>
            </a:fld>
            <a:endParaRPr lang="sv-SE" smtClean="0"/>
          </a:p>
        </p:txBody>
      </p:sp>
      <p:sp>
        <p:nvSpPr>
          <p:cNvPr id="58373" name="Platshållare för bildnumm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8F5DC9-9C66-4867-95CD-2F5AAD465124}" type="slidenum">
              <a:rPr lang="sv-SE" smtClean="0"/>
              <a:pPr fontAlgn="base">
                <a:spcBef>
                  <a:spcPct val="0"/>
                </a:spcBef>
                <a:spcAft>
                  <a:spcPct val="0"/>
                </a:spcAft>
                <a:defRPr/>
              </a:pPr>
              <a:t>18</a:t>
            </a:fld>
            <a:endParaRPr lang="sv-SE" smtClean="0"/>
          </a:p>
        </p:txBody>
      </p:sp>
    </p:spTree>
    <p:extLst>
      <p:ext uri="{BB962C8B-B14F-4D97-AF65-F5344CB8AC3E}">
        <p14:creationId xmlns:p14="http://schemas.microsoft.com/office/powerpoint/2010/main" val="598343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p:cNvSpPr>
            <a:spLocks noGrp="1"/>
          </p:cNvSpPr>
          <p:nvPr>
            <p:ph type="body" idx="1"/>
          </p:nvPr>
        </p:nvSpPr>
        <p:spPr/>
        <p:txBody>
          <a:bodyPr>
            <a:normAutofit lnSpcReduction="10000"/>
          </a:bodyPr>
          <a:lstStyle/>
          <a:p>
            <a:pPr eaLnBrk="1" fontAlgn="auto" hangingPunct="1">
              <a:spcBef>
                <a:spcPts val="0"/>
              </a:spcBef>
              <a:spcAft>
                <a:spcPts val="0"/>
              </a:spcAft>
              <a:defRPr/>
            </a:pPr>
            <a:r>
              <a:rPr lang="sv-SE" b="1" dirty="0" smtClean="0"/>
              <a:t>Det här är kommunen skyldig att erbjuda</a:t>
            </a:r>
          </a:p>
          <a:p>
            <a:pPr eaLnBrk="1" fontAlgn="auto" hangingPunct="1">
              <a:spcBef>
                <a:spcPts val="0"/>
              </a:spcBef>
              <a:spcAft>
                <a:spcPts val="0"/>
              </a:spcAft>
              <a:defRPr/>
            </a:pPr>
            <a:r>
              <a:rPr lang="sv-SE" dirty="0" smtClean="0"/>
              <a:t>Förskoleverksamhet och skolbarnsomsorg</a:t>
            </a:r>
          </a:p>
          <a:p>
            <a:pPr eaLnBrk="1" fontAlgn="auto" hangingPunct="1">
              <a:spcBef>
                <a:spcPts val="0"/>
              </a:spcBef>
              <a:spcAft>
                <a:spcPts val="0"/>
              </a:spcAft>
              <a:defRPr/>
            </a:pPr>
            <a:r>
              <a:rPr lang="sv-SE" dirty="0" smtClean="0"/>
              <a:t>Förskoleklass, grundskola, gymnasieskola och särskola</a:t>
            </a:r>
          </a:p>
          <a:p>
            <a:pPr eaLnBrk="1" fontAlgn="auto" hangingPunct="1">
              <a:spcBef>
                <a:spcPts val="0"/>
              </a:spcBef>
              <a:spcAft>
                <a:spcPts val="0"/>
              </a:spcAft>
              <a:defRPr/>
            </a:pPr>
            <a:r>
              <a:rPr lang="sv-SE" dirty="0" smtClean="0"/>
              <a:t>Kommunal vuxenutbildning</a:t>
            </a:r>
          </a:p>
          <a:p>
            <a:pPr eaLnBrk="1" fontAlgn="auto" hangingPunct="1">
              <a:spcBef>
                <a:spcPts val="0"/>
              </a:spcBef>
              <a:spcAft>
                <a:spcPts val="0"/>
              </a:spcAft>
              <a:defRPr/>
            </a:pPr>
            <a:r>
              <a:rPr lang="sv-SE" dirty="0" smtClean="0"/>
              <a:t>Svenska för invandrare</a:t>
            </a:r>
          </a:p>
          <a:p>
            <a:pPr eaLnBrk="1" fontAlgn="auto" hangingPunct="1">
              <a:spcBef>
                <a:spcPts val="0"/>
              </a:spcBef>
              <a:spcAft>
                <a:spcPts val="0"/>
              </a:spcAft>
              <a:defRPr/>
            </a:pPr>
            <a:r>
              <a:rPr lang="sv-SE" dirty="0" smtClean="0"/>
              <a:t>Socialtjänst, inklusive individ- och familjeomsorg</a:t>
            </a:r>
          </a:p>
          <a:p>
            <a:pPr eaLnBrk="1" fontAlgn="auto" hangingPunct="1">
              <a:spcBef>
                <a:spcPts val="0"/>
              </a:spcBef>
              <a:spcAft>
                <a:spcPts val="0"/>
              </a:spcAft>
              <a:defRPr/>
            </a:pPr>
            <a:r>
              <a:rPr lang="sv-SE" dirty="0" smtClean="0"/>
              <a:t>Omsorg om äldre och funk­tionshindrade</a:t>
            </a:r>
          </a:p>
          <a:p>
            <a:pPr eaLnBrk="1" fontAlgn="auto" hangingPunct="1">
              <a:spcBef>
                <a:spcPts val="0"/>
              </a:spcBef>
              <a:spcAft>
                <a:spcPts val="0"/>
              </a:spcAft>
              <a:defRPr/>
            </a:pPr>
            <a:r>
              <a:rPr lang="sv-SE" dirty="0" smtClean="0"/>
              <a:t>Hälso- och viss sjukvård i särskilt boende</a:t>
            </a:r>
          </a:p>
          <a:p>
            <a:pPr eaLnBrk="1" fontAlgn="auto" hangingPunct="1">
              <a:spcBef>
                <a:spcPts val="0"/>
              </a:spcBef>
              <a:spcAft>
                <a:spcPts val="0"/>
              </a:spcAft>
              <a:defRPr/>
            </a:pPr>
            <a:r>
              <a:rPr lang="sv-SE" dirty="0" smtClean="0"/>
              <a:t>Stadsplanering och byggfrågor</a:t>
            </a:r>
          </a:p>
          <a:p>
            <a:pPr eaLnBrk="1" fontAlgn="auto" hangingPunct="1">
              <a:spcBef>
                <a:spcPts val="0"/>
              </a:spcBef>
              <a:spcAft>
                <a:spcPts val="0"/>
              </a:spcAft>
              <a:defRPr/>
            </a:pPr>
            <a:r>
              <a:rPr lang="sv-SE" dirty="0" smtClean="0"/>
              <a:t>Hälso- och miljöskydd</a:t>
            </a:r>
          </a:p>
          <a:p>
            <a:pPr eaLnBrk="1" fontAlgn="auto" hangingPunct="1">
              <a:spcBef>
                <a:spcPts val="0"/>
              </a:spcBef>
              <a:spcAft>
                <a:spcPts val="0"/>
              </a:spcAft>
              <a:defRPr/>
            </a:pPr>
            <a:r>
              <a:rPr lang="sv-SE" dirty="0" smtClean="0"/>
              <a:t>Renhållning och avfallshantering</a:t>
            </a:r>
          </a:p>
          <a:p>
            <a:pPr eaLnBrk="1" fontAlgn="auto" hangingPunct="1">
              <a:spcBef>
                <a:spcPts val="0"/>
              </a:spcBef>
              <a:spcAft>
                <a:spcPts val="0"/>
              </a:spcAft>
              <a:defRPr/>
            </a:pPr>
            <a:r>
              <a:rPr lang="sv-SE" dirty="0" smtClean="0"/>
              <a:t>Räddningstjänst</a:t>
            </a:r>
          </a:p>
          <a:p>
            <a:pPr eaLnBrk="1" fontAlgn="auto" hangingPunct="1">
              <a:spcBef>
                <a:spcPts val="0"/>
              </a:spcBef>
              <a:spcAft>
                <a:spcPts val="0"/>
              </a:spcAft>
              <a:defRPr/>
            </a:pPr>
            <a:r>
              <a:rPr lang="sv-SE" dirty="0" smtClean="0"/>
              <a:t>Vatten och avlopp</a:t>
            </a:r>
          </a:p>
          <a:p>
            <a:pPr eaLnBrk="1" fontAlgn="auto" hangingPunct="1">
              <a:spcBef>
                <a:spcPts val="0"/>
              </a:spcBef>
              <a:spcAft>
                <a:spcPts val="0"/>
              </a:spcAft>
              <a:defRPr/>
            </a:pPr>
            <a:r>
              <a:rPr lang="sv-SE" dirty="0" smtClean="0"/>
              <a:t>Bibliotek</a:t>
            </a:r>
          </a:p>
          <a:p>
            <a:pPr eaLnBrk="1" fontAlgn="auto" hangingPunct="1">
              <a:spcBef>
                <a:spcPts val="0"/>
              </a:spcBef>
              <a:spcAft>
                <a:spcPts val="0"/>
              </a:spcAft>
              <a:defRPr/>
            </a:pPr>
            <a:r>
              <a:rPr lang="sv-SE" dirty="0" smtClean="0"/>
              <a:t>Krisberedskap</a:t>
            </a:r>
          </a:p>
          <a:p>
            <a:pPr eaLnBrk="1" fontAlgn="auto" hangingPunct="1">
              <a:spcBef>
                <a:spcPts val="0"/>
              </a:spcBef>
              <a:spcAft>
                <a:spcPts val="0"/>
              </a:spcAft>
              <a:defRPr/>
            </a:pPr>
            <a:r>
              <a:rPr lang="sv-SE" dirty="0" smtClean="0"/>
              <a:t>Kollektivtrafik (tillsammans med landstingen)</a:t>
            </a:r>
          </a:p>
          <a:p>
            <a:pPr eaLnBrk="1" fontAlgn="auto" hangingPunct="1">
              <a:spcBef>
                <a:spcPts val="0"/>
              </a:spcBef>
              <a:spcAft>
                <a:spcPts val="0"/>
              </a:spcAft>
              <a:defRPr/>
            </a:pPr>
            <a:r>
              <a:rPr lang="sv-SE" dirty="0" smtClean="0"/>
              <a:t>Bostadsförsörjning</a:t>
            </a:r>
          </a:p>
          <a:p>
            <a:pPr eaLnBrk="1" fontAlgn="auto" hangingPunct="1">
              <a:spcBef>
                <a:spcPts val="0"/>
              </a:spcBef>
              <a:spcAft>
                <a:spcPts val="0"/>
              </a:spcAft>
              <a:defRPr/>
            </a:pPr>
            <a:r>
              <a:rPr lang="sv-SE" b="1" dirty="0" smtClean="0"/>
              <a:t>Det här är exempel på verksamheter som är frivilliga för kommunen att erbjuda</a:t>
            </a:r>
          </a:p>
          <a:p>
            <a:pPr eaLnBrk="1" fontAlgn="auto" hangingPunct="1">
              <a:spcBef>
                <a:spcPts val="0"/>
              </a:spcBef>
              <a:spcAft>
                <a:spcPts val="0"/>
              </a:spcAft>
              <a:defRPr/>
            </a:pPr>
            <a:r>
              <a:rPr lang="sv-SE" dirty="0" smtClean="0"/>
              <a:t>Öppen förskola</a:t>
            </a:r>
          </a:p>
          <a:p>
            <a:pPr eaLnBrk="1" fontAlgn="auto" hangingPunct="1">
              <a:spcBef>
                <a:spcPts val="0"/>
              </a:spcBef>
              <a:spcAft>
                <a:spcPts val="0"/>
              </a:spcAft>
              <a:defRPr/>
            </a:pPr>
            <a:r>
              <a:rPr lang="sv-SE" dirty="0" smtClean="0"/>
              <a:t>Fritidsverksamhet</a:t>
            </a:r>
          </a:p>
          <a:p>
            <a:pPr eaLnBrk="1" fontAlgn="auto" hangingPunct="1">
              <a:spcBef>
                <a:spcPts val="0"/>
              </a:spcBef>
              <a:spcAft>
                <a:spcPts val="0"/>
              </a:spcAft>
              <a:defRPr/>
            </a:pPr>
            <a:r>
              <a:rPr lang="sv-SE" dirty="0" smtClean="0"/>
              <a:t>Byggande av bostäder</a:t>
            </a:r>
          </a:p>
          <a:p>
            <a:pPr eaLnBrk="1" fontAlgn="auto" hangingPunct="1">
              <a:spcBef>
                <a:spcPts val="0"/>
              </a:spcBef>
              <a:spcAft>
                <a:spcPts val="0"/>
              </a:spcAft>
              <a:defRPr/>
            </a:pPr>
            <a:r>
              <a:rPr lang="sv-SE" dirty="0" smtClean="0"/>
              <a:t>Energi</a:t>
            </a:r>
          </a:p>
          <a:p>
            <a:pPr eaLnBrk="1" fontAlgn="auto" hangingPunct="1">
              <a:spcBef>
                <a:spcPts val="0"/>
              </a:spcBef>
              <a:spcAft>
                <a:spcPts val="0"/>
              </a:spcAft>
              <a:defRPr/>
            </a:pPr>
            <a:r>
              <a:rPr lang="sv-SE" dirty="0" smtClean="0"/>
              <a:t>Hälso- och viss sjukvård i hemmet</a:t>
            </a:r>
          </a:p>
          <a:p>
            <a:pPr eaLnBrk="1" fontAlgn="auto" hangingPunct="1">
              <a:spcBef>
                <a:spcPts val="0"/>
              </a:spcBef>
              <a:spcAft>
                <a:spcPts val="0"/>
              </a:spcAft>
              <a:defRPr/>
            </a:pPr>
            <a:r>
              <a:rPr lang="sv-SE" dirty="0" smtClean="0"/>
              <a:t>Sysselsättning</a:t>
            </a:r>
          </a:p>
          <a:p>
            <a:pPr eaLnBrk="1" fontAlgn="auto" hangingPunct="1">
              <a:spcBef>
                <a:spcPts val="0"/>
              </a:spcBef>
              <a:spcAft>
                <a:spcPts val="0"/>
              </a:spcAft>
              <a:defRPr/>
            </a:pPr>
            <a:r>
              <a:rPr lang="sv-SE" dirty="0" smtClean="0"/>
              <a:t>Näringslivsutveckling</a:t>
            </a:r>
          </a:p>
          <a:p>
            <a:pPr eaLnBrk="1" fontAlgn="auto" hangingPunct="1">
              <a:spcBef>
                <a:spcPts val="0"/>
              </a:spcBef>
              <a:spcAft>
                <a:spcPts val="0"/>
              </a:spcAft>
              <a:defRPr/>
            </a:pPr>
            <a:r>
              <a:rPr lang="sv-SE" dirty="0" smtClean="0"/>
              <a:t>Kultur</a:t>
            </a:r>
          </a:p>
          <a:p>
            <a:pPr eaLnBrk="1" fontAlgn="auto" hangingPunct="1">
              <a:spcBef>
                <a:spcPts val="0"/>
              </a:spcBef>
              <a:spcAft>
                <a:spcPts val="0"/>
              </a:spcAft>
              <a:defRPr/>
            </a:pPr>
            <a:endParaRPr lang="sv-SE" dirty="0"/>
          </a:p>
        </p:txBody>
      </p:sp>
      <p:sp>
        <p:nvSpPr>
          <p:cNvPr id="60420" name="Platshållare för datum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BF677243-5B1B-40CB-9750-E38FA5F11422}" type="datetime1">
              <a:rPr lang="sv-SE" smtClean="0"/>
              <a:pPr fontAlgn="base">
                <a:spcBef>
                  <a:spcPct val="0"/>
                </a:spcBef>
                <a:spcAft>
                  <a:spcPct val="0"/>
                </a:spcAft>
                <a:defRPr/>
              </a:pPr>
              <a:t>2022-04-08</a:t>
            </a:fld>
            <a:endParaRPr lang="sv-SE" smtClean="0"/>
          </a:p>
        </p:txBody>
      </p:sp>
      <p:sp>
        <p:nvSpPr>
          <p:cNvPr id="60421" name="Platshållare för bildnumm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5D28BF-FD86-4762-A2A5-061C6A745EEA}" type="slidenum">
              <a:rPr lang="sv-SE" smtClean="0"/>
              <a:pPr fontAlgn="base">
                <a:spcBef>
                  <a:spcPct val="0"/>
                </a:spcBef>
                <a:spcAft>
                  <a:spcPct val="0"/>
                </a:spcAft>
                <a:defRPr/>
              </a:pPr>
              <a:t>19</a:t>
            </a:fld>
            <a:endParaRPr lang="sv-SE" smtClean="0"/>
          </a:p>
        </p:txBody>
      </p:sp>
    </p:spTree>
    <p:extLst>
      <p:ext uri="{BB962C8B-B14F-4D97-AF65-F5344CB8AC3E}">
        <p14:creationId xmlns:p14="http://schemas.microsoft.com/office/powerpoint/2010/main" val="451101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p:cNvSpPr>
            <a:spLocks noGrp="1"/>
          </p:cNvSpPr>
          <p:nvPr>
            <p:ph type="body" idx="1"/>
          </p:nvPr>
        </p:nvSpPr>
        <p:spPr/>
        <p:txBody>
          <a:bodyPr>
            <a:normAutofit lnSpcReduction="10000"/>
          </a:bodyPr>
          <a:lstStyle/>
          <a:p>
            <a:pPr eaLnBrk="1" fontAlgn="auto" hangingPunct="1">
              <a:spcBef>
                <a:spcPts val="0"/>
              </a:spcBef>
              <a:spcAft>
                <a:spcPts val="0"/>
              </a:spcAft>
              <a:defRPr/>
            </a:pPr>
            <a:r>
              <a:rPr lang="sv-SE" b="1" dirty="0" smtClean="0"/>
              <a:t>Det här är kommunen skyldig att erbjuda</a:t>
            </a:r>
          </a:p>
          <a:p>
            <a:pPr eaLnBrk="1" fontAlgn="auto" hangingPunct="1">
              <a:spcBef>
                <a:spcPts val="0"/>
              </a:spcBef>
              <a:spcAft>
                <a:spcPts val="0"/>
              </a:spcAft>
              <a:defRPr/>
            </a:pPr>
            <a:r>
              <a:rPr lang="sv-SE" dirty="0" smtClean="0"/>
              <a:t>Förskoleverksamhet och skolbarnsomsorg</a:t>
            </a:r>
          </a:p>
          <a:p>
            <a:pPr eaLnBrk="1" fontAlgn="auto" hangingPunct="1">
              <a:spcBef>
                <a:spcPts val="0"/>
              </a:spcBef>
              <a:spcAft>
                <a:spcPts val="0"/>
              </a:spcAft>
              <a:defRPr/>
            </a:pPr>
            <a:r>
              <a:rPr lang="sv-SE" dirty="0" smtClean="0"/>
              <a:t>Förskoleklass, grundskola, gymnasieskola och särskola</a:t>
            </a:r>
          </a:p>
          <a:p>
            <a:pPr eaLnBrk="1" fontAlgn="auto" hangingPunct="1">
              <a:spcBef>
                <a:spcPts val="0"/>
              </a:spcBef>
              <a:spcAft>
                <a:spcPts val="0"/>
              </a:spcAft>
              <a:defRPr/>
            </a:pPr>
            <a:r>
              <a:rPr lang="sv-SE" dirty="0" smtClean="0"/>
              <a:t>Kommunal vuxenutbildning</a:t>
            </a:r>
          </a:p>
          <a:p>
            <a:pPr eaLnBrk="1" fontAlgn="auto" hangingPunct="1">
              <a:spcBef>
                <a:spcPts val="0"/>
              </a:spcBef>
              <a:spcAft>
                <a:spcPts val="0"/>
              </a:spcAft>
              <a:defRPr/>
            </a:pPr>
            <a:r>
              <a:rPr lang="sv-SE" dirty="0" smtClean="0"/>
              <a:t>Svenska för invandrare</a:t>
            </a:r>
          </a:p>
          <a:p>
            <a:pPr eaLnBrk="1" fontAlgn="auto" hangingPunct="1">
              <a:spcBef>
                <a:spcPts val="0"/>
              </a:spcBef>
              <a:spcAft>
                <a:spcPts val="0"/>
              </a:spcAft>
              <a:defRPr/>
            </a:pPr>
            <a:r>
              <a:rPr lang="sv-SE" dirty="0" smtClean="0"/>
              <a:t>Socialtjänst, inklusive individ- och familjeomsorg</a:t>
            </a:r>
          </a:p>
          <a:p>
            <a:pPr eaLnBrk="1" fontAlgn="auto" hangingPunct="1">
              <a:spcBef>
                <a:spcPts val="0"/>
              </a:spcBef>
              <a:spcAft>
                <a:spcPts val="0"/>
              </a:spcAft>
              <a:defRPr/>
            </a:pPr>
            <a:r>
              <a:rPr lang="sv-SE" dirty="0" smtClean="0"/>
              <a:t>Omsorg om äldre och funk­tionshindrade</a:t>
            </a:r>
          </a:p>
          <a:p>
            <a:pPr eaLnBrk="1" fontAlgn="auto" hangingPunct="1">
              <a:spcBef>
                <a:spcPts val="0"/>
              </a:spcBef>
              <a:spcAft>
                <a:spcPts val="0"/>
              </a:spcAft>
              <a:defRPr/>
            </a:pPr>
            <a:r>
              <a:rPr lang="sv-SE" dirty="0" smtClean="0"/>
              <a:t>Hälso- och viss sjukvård i särskilt boende</a:t>
            </a:r>
          </a:p>
          <a:p>
            <a:pPr eaLnBrk="1" fontAlgn="auto" hangingPunct="1">
              <a:spcBef>
                <a:spcPts val="0"/>
              </a:spcBef>
              <a:spcAft>
                <a:spcPts val="0"/>
              </a:spcAft>
              <a:defRPr/>
            </a:pPr>
            <a:r>
              <a:rPr lang="sv-SE" dirty="0" smtClean="0"/>
              <a:t>Stadsplanering och byggfrågor</a:t>
            </a:r>
          </a:p>
          <a:p>
            <a:pPr eaLnBrk="1" fontAlgn="auto" hangingPunct="1">
              <a:spcBef>
                <a:spcPts val="0"/>
              </a:spcBef>
              <a:spcAft>
                <a:spcPts val="0"/>
              </a:spcAft>
              <a:defRPr/>
            </a:pPr>
            <a:r>
              <a:rPr lang="sv-SE" dirty="0" smtClean="0"/>
              <a:t>Hälso- och miljöskydd</a:t>
            </a:r>
          </a:p>
          <a:p>
            <a:pPr eaLnBrk="1" fontAlgn="auto" hangingPunct="1">
              <a:spcBef>
                <a:spcPts val="0"/>
              </a:spcBef>
              <a:spcAft>
                <a:spcPts val="0"/>
              </a:spcAft>
              <a:defRPr/>
            </a:pPr>
            <a:r>
              <a:rPr lang="sv-SE" dirty="0" smtClean="0"/>
              <a:t>Renhållning och avfallshantering</a:t>
            </a:r>
          </a:p>
          <a:p>
            <a:pPr eaLnBrk="1" fontAlgn="auto" hangingPunct="1">
              <a:spcBef>
                <a:spcPts val="0"/>
              </a:spcBef>
              <a:spcAft>
                <a:spcPts val="0"/>
              </a:spcAft>
              <a:defRPr/>
            </a:pPr>
            <a:r>
              <a:rPr lang="sv-SE" dirty="0" smtClean="0"/>
              <a:t>Räddningstjänst</a:t>
            </a:r>
          </a:p>
          <a:p>
            <a:pPr eaLnBrk="1" fontAlgn="auto" hangingPunct="1">
              <a:spcBef>
                <a:spcPts val="0"/>
              </a:spcBef>
              <a:spcAft>
                <a:spcPts val="0"/>
              </a:spcAft>
              <a:defRPr/>
            </a:pPr>
            <a:r>
              <a:rPr lang="sv-SE" dirty="0" smtClean="0"/>
              <a:t>Vatten och avlopp</a:t>
            </a:r>
          </a:p>
          <a:p>
            <a:pPr eaLnBrk="1" fontAlgn="auto" hangingPunct="1">
              <a:spcBef>
                <a:spcPts val="0"/>
              </a:spcBef>
              <a:spcAft>
                <a:spcPts val="0"/>
              </a:spcAft>
              <a:defRPr/>
            </a:pPr>
            <a:r>
              <a:rPr lang="sv-SE" dirty="0" smtClean="0"/>
              <a:t>Bibliotek</a:t>
            </a:r>
          </a:p>
          <a:p>
            <a:pPr eaLnBrk="1" fontAlgn="auto" hangingPunct="1">
              <a:spcBef>
                <a:spcPts val="0"/>
              </a:spcBef>
              <a:spcAft>
                <a:spcPts val="0"/>
              </a:spcAft>
              <a:defRPr/>
            </a:pPr>
            <a:r>
              <a:rPr lang="sv-SE" dirty="0" smtClean="0"/>
              <a:t>Krisberedskap</a:t>
            </a:r>
          </a:p>
          <a:p>
            <a:pPr eaLnBrk="1" fontAlgn="auto" hangingPunct="1">
              <a:spcBef>
                <a:spcPts val="0"/>
              </a:spcBef>
              <a:spcAft>
                <a:spcPts val="0"/>
              </a:spcAft>
              <a:defRPr/>
            </a:pPr>
            <a:r>
              <a:rPr lang="sv-SE" dirty="0" smtClean="0"/>
              <a:t>Kollektivtrafik (tillsammans med landstingen)</a:t>
            </a:r>
          </a:p>
          <a:p>
            <a:pPr eaLnBrk="1" fontAlgn="auto" hangingPunct="1">
              <a:spcBef>
                <a:spcPts val="0"/>
              </a:spcBef>
              <a:spcAft>
                <a:spcPts val="0"/>
              </a:spcAft>
              <a:defRPr/>
            </a:pPr>
            <a:r>
              <a:rPr lang="sv-SE" dirty="0" smtClean="0"/>
              <a:t>Bostadsförsörjning</a:t>
            </a:r>
          </a:p>
          <a:p>
            <a:pPr eaLnBrk="1" fontAlgn="auto" hangingPunct="1">
              <a:spcBef>
                <a:spcPts val="0"/>
              </a:spcBef>
              <a:spcAft>
                <a:spcPts val="0"/>
              </a:spcAft>
              <a:defRPr/>
            </a:pPr>
            <a:r>
              <a:rPr lang="sv-SE" b="1" dirty="0" smtClean="0"/>
              <a:t>Det här är exempel på verksamheter som är frivilliga för kommunen att erbjuda</a:t>
            </a:r>
          </a:p>
          <a:p>
            <a:pPr eaLnBrk="1" fontAlgn="auto" hangingPunct="1">
              <a:spcBef>
                <a:spcPts val="0"/>
              </a:spcBef>
              <a:spcAft>
                <a:spcPts val="0"/>
              </a:spcAft>
              <a:defRPr/>
            </a:pPr>
            <a:r>
              <a:rPr lang="sv-SE" dirty="0" smtClean="0"/>
              <a:t>Öppen förskola</a:t>
            </a:r>
          </a:p>
          <a:p>
            <a:pPr eaLnBrk="1" fontAlgn="auto" hangingPunct="1">
              <a:spcBef>
                <a:spcPts val="0"/>
              </a:spcBef>
              <a:spcAft>
                <a:spcPts val="0"/>
              </a:spcAft>
              <a:defRPr/>
            </a:pPr>
            <a:r>
              <a:rPr lang="sv-SE" dirty="0" smtClean="0"/>
              <a:t>Fritidsverksamhet</a:t>
            </a:r>
          </a:p>
          <a:p>
            <a:pPr eaLnBrk="1" fontAlgn="auto" hangingPunct="1">
              <a:spcBef>
                <a:spcPts val="0"/>
              </a:spcBef>
              <a:spcAft>
                <a:spcPts val="0"/>
              </a:spcAft>
              <a:defRPr/>
            </a:pPr>
            <a:r>
              <a:rPr lang="sv-SE" dirty="0" smtClean="0"/>
              <a:t>Byggande av bostäder</a:t>
            </a:r>
          </a:p>
          <a:p>
            <a:pPr eaLnBrk="1" fontAlgn="auto" hangingPunct="1">
              <a:spcBef>
                <a:spcPts val="0"/>
              </a:spcBef>
              <a:spcAft>
                <a:spcPts val="0"/>
              </a:spcAft>
              <a:defRPr/>
            </a:pPr>
            <a:r>
              <a:rPr lang="sv-SE" dirty="0" smtClean="0"/>
              <a:t>Energi</a:t>
            </a:r>
          </a:p>
          <a:p>
            <a:pPr eaLnBrk="1" fontAlgn="auto" hangingPunct="1">
              <a:spcBef>
                <a:spcPts val="0"/>
              </a:spcBef>
              <a:spcAft>
                <a:spcPts val="0"/>
              </a:spcAft>
              <a:defRPr/>
            </a:pPr>
            <a:r>
              <a:rPr lang="sv-SE" dirty="0" smtClean="0"/>
              <a:t>Hälso- och viss sjukvård i hemmet</a:t>
            </a:r>
          </a:p>
          <a:p>
            <a:pPr eaLnBrk="1" fontAlgn="auto" hangingPunct="1">
              <a:spcBef>
                <a:spcPts val="0"/>
              </a:spcBef>
              <a:spcAft>
                <a:spcPts val="0"/>
              </a:spcAft>
              <a:defRPr/>
            </a:pPr>
            <a:r>
              <a:rPr lang="sv-SE" dirty="0" smtClean="0"/>
              <a:t>Sysselsättning</a:t>
            </a:r>
          </a:p>
          <a:p>
            <a:pPr eaLnBrk="1" fontAlgn="auto" hangingPunct="1">
              <a:spcBef>
                <a:spcPts val="0"/>
              </a:spcBef>
              <a:spcAft>
                <a:spcPts val="0"/>
              </a:spcAft>
              <a:defRPr/>
            </a:pPr>
            <a:r>
              <a:rPr lang="sv-SE" dirty="0" smtClean="0"/>
              <a:t>Näringslivsutveckling</a:t>
            </a:r>
          </a:p>
          <a:p>
            <a:pPr eaLnBrk="1" fontAlgn="auto" hangingPunct="1">
              <a:spcBef>
                <a:spcPts val="0"/>
              </a:spcBef>
              <a:spcAft>
                <a:spcPts val="0"/>
              </a:spcAft>
              <a:defRPr/>
            </a:pPr>
            <a:r>
              <a:rPr lang="sv-SE" dirty="0" smtClean="0"/>
              <a:t>Kultur</a:t>
            </a:r>
          </a:p>
          <a:p>
            <a:pPr eaLnBrk="1" fontAlgn="auto" hangingPunct="1">
              <a:spcBef>
                <a:spcPts val="0"/>
              </a:spcBef>
              <a:spcAft>
                <a:spcPts val="0"/>
              </a:spcAft>
              <a:defRPr/>
            </a:pPr>
            <a:endParaRPr lang="sv-SE" dirty="0"/>
          </a:p>
        </p:txBody>
      </p:sp>
      <p:sp>
        <p:nvSpPr>
          <p:cNvPr id="61444" name="Platshållare för datum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754B89FA-C047-4E47-9867-341435D204E6}" type="datetime1">
              <a:rPr lang="sv-SE" smtClean="0"/>
              <a:pPr fontAlgn="base">
                <a:spcBef>
                  <a:spcPct val="0"/>
                </a:spcBef>
                <a:spcAft>
                  <a:spcPct val="0"/>
                </a:spcAft>
                <a:defRPr/>
              </a:pPr>
              <a:t>2022-04-08</a:t>
            </a:fld>
            <a:endParaRPr lang="sv-SE" smtClean="0"/>
          </a:p>
        </p:txBody>
      </p:sp>
      <p:sp>
        <p:nvSpPr>
          <p:cNvPr id="61445" name="Platshållare för bildnumm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1FC64E-ACA3-4FAF-B9BD-E5D55D5F0AA1}" type="slidenum">
              <a:rPr lang="sv-SE" smtClean="0"/>
              <a:pPr fontAlgn="base">
                <a:spcBef>
                  <a:spcPct val="0"/>
                </a:spcBef>
                <a:spcAft>
                  <a:spcPct val="0"/>
                </a:spcAft>
                <a:defRPr/>
              </a:pPr>
              <a:t>20</a:t>
            </a:fld>
            <a:endParaRPr lang="sv-SE" smtClean="0"/>
          </a:p>
        </p:txBody>
      </p:sp>
    </p:spTree>
    <p:extLst>
      <p:ext uri="{BB962C8B-B14F-4D97-AF65-F5344CB8AC3E}">
        <p14:creationId xmlns:p14="http://schemas.microsoft.com/office/powerpoint/2010/main" val="4073032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 och underrubrik">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lvl1pPr algn="ctr">
              <a:defRPr>
                <a:solidFill>
                  <a:schemeClr val="accent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lvl1pPr>
              <a:defRPr/>
            </a:lvl1pPr>
          </a:lstStyle>
          <a:p>
            <a:pPr>
              <a:defRPr/>
            </a:pPr>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18348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1_Utan bakgrundsgraf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pPr>
              <a:defRPr/>
            </a:pPr>
            <a:fld id="{CF91B325-3B22-4E4E-8F83-7E12C79F4316}" type="datetimeFigureOut">
              <a:rPr lang="sv-SE"/>
              <a:pPr>
                <a:defRPr/>
              </a:pPr>
              <a:t>2022-04-08</a:t>
            </a:fld>
            <a:endParaRPr lang="sv-SE"/>
          </a:p>
        </p:txBody>
      </p:sp>
      <p:sp>
        <p:nvSpPr>
          <p:cNvPr id="3" name="Platshållare för sidfot 2"/>
          <p:cNvSpPr>
            <a:spLocks noGrp="1"/>
          </p:cNvSpPr>
          <p:nvPr>
            <p:ph type="ftr" sz="quarter" idx="11"/>
          </p:nvPr>
        </p:nvSpPr>
        <p:spPr/>
        <p:txBody>
          <a:bodyPr/>
          <a:lstStyle>
            <a:lvl1pPr>
              <a:defRPr/>
            </a:lvl1pPr>
          </a:lstStyle>
          <a:p>
            <a:pPr>
              <a:defRPr/>
            </a:pPr>
            <a:r>
              <a:rPr lang="sv-SE"/>
              <a:t>Kommunstyrelsens förvaltning</a:t>
            </a:r>
          </a:p>
        </p:txBody>
      </p:sp>
    </p:spTree>
    <p:extLst>
      <p:ext uri="{BB962C8B-B14F-4D97-AF65-F5344CB8AC3E}">
        <p14:creationId xmlns:p14="http://schemas.microsoft.com/office/powerpoint/2010/main" val="389747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4" name="Bildobjekt 11" descr="sakn-logotyp-FS.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27488" y="0"/>
            <a:ext cx="10890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685800" y="2130425"/>
            <a:ext cx="7772400" cy="1470025"/>
          </a:xfrm>
        </p:spPr>
        <p:txBody>
          <a:bodyPr/>
          <a:lstStyle>
            <a:lvl1pPr algn="ctr">
              <a:defRPr b="0">
                <a:solidFill>
                  <a:schemeClr val="accent1"/>
                </a:solidFill>
                <a:latin typeface="Cambria" pitchFamily="18" charset="0"/>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1371600" y="3886200"/>
            <a:ext cx="6400800" cy="1752600"/>
          </a:xfrm>
        </p:spPr>
        <p:txBody>
          <a:bodyPr>
            <a:normAutofit/>
          </a:bodyPr>
          <a:lstStyle>
            <a:lvl1pPr marL="0" indent="0" algn="ctr">
              <a:buNone/>
              <a:defRPr sz="2400" b="1">
                <a:solidFill>
                  <a:schemeClr val="accent1"/>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Tree>
    <p:extLst>
      <p:ext uri="{BB962C8B-B14F-4D97-AF65-F5344CB8AC3E}">
        <p14:creationId xmlns:p14="http://schemas.microsoft.com/office/powerpoint/2010/main" val="4017530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normAutofit/>
          </a:bodyPr>
          <a:lstStyle>
            <a:lvl1pPr algn="ctr">
              <a:defRPr sz="3200" b="1" cap="all">
                <a:solidFill>
                  <a:schemeClr val="accent1"/>
                </a:solidFill>
              </a:defRPr>
            </a:lvl1pPr>
          </a:lstStyle>
          <a:p>
            <a:r>
              <a:rPr lang="sv-SE" dirty="0" smtClean="0"/>
              <a:t>Klicka här för att ändra format</a:t>
            </a:r>
            <a:endParaRPr lang="sv-SE" dirty="0"/>
          </a:p>
        </p:txBody>
      </p:sp>
      <p:sp>
        <p:nvSpPr>
          <p:cNvPr id="3" name="Platshållare för text 2"/>
          <p:cNvSpPr>
            <a:spLocks noGrp="1"/>
          </p:cNvSpPr>
          <p:nvPr>
            <p:ph type="body" idx="1"/>
          </p:nvPr>
        </p:nvSpPr>
        <p:spPr>
          <a:xfrm>
            <a:off x="722313" y="2906713"/>
            <a:ext cx="7772400" cy="1500187"/>
          </a:xfrm>
        </p:spPr>
        <p:txBody>
          <a:bodyPr anchor="b"/>
          <a:lstStyle>
            <a:lvl1pPr marL="0" indent="0" algn="ctr">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smtClean="0"/>
              <a:t>Klicka här för att ändra format på bakgrundstexten</a:t>
            </a:r>
          </a:p>
        </p:txBody>
      </p:sp>
      <p:sp>
        <p:nvSpPr>
          <p:cNvPr id="4" name="Platshållare för datum 3"/>
          <p:cNvSpPr>
            <a:spLocks noGrp="1"/>
          </p:cNvSpPr>
          <p:nvPr>
            <p:ph type="dt" sz="half" idx="10"/>
          </p:nvPr>
        </p:nvSpPr>
        <p:spPr/>
        <p:txBody>
          <a:bodyPr/>
          <a:lstStyle>
            <a:lvl1pPr>
              <a:defRPr sz="1050" b="1" smtClean="0">
                <a:solidFill>
                  <a:schemeClr val="bg1">
                    <a:lumMod val="50000"/>
                  </a:schemeClr>
                </a:solidFill>
                <a:latin typeface="+mj-lt"/>
              </a:defRPr>
            </a:lvl1pPr>
          </a:lstStyle>
          <a:p>
            <a:pPr>
              <a:defRPr/>
            </a:pPr>
            <a:fld id="{4E44478F-B0E5-4BF4-9DBE-89C91C8DC5CC}" type="datetimeFigureOut">
              <a:rPr lang="sv-SE"/>
              <a:pPr>
                <a:defRPr/>
              </a:pPr>
              <a:t>2022-04-08</a:t>
            </a:fld>
            <a:endParaRPr lang="sv-SE" dirty="0"/>
          </a:p>
        </p:txBody>
      </p:sp>
      <p:sp>
        <p:nvSpPr>
          <p:cNvPr id="5" name="Platshållare för sidfot 4"/>
          <p:cNvSpPr>
            <a:spLocks noGrp="1"/>
          </p:cNvSpPr>
          <p:nvPr>
            <p:ph type="ftr" sz="quarter" idx="11"/>
          </p:nvPr>
        </p:nvSpPr>
        <p:spPr/>
        <p:txBody>
          <a:bodyPr/>
          <a:lstStyle>
            <a:lvl1pPr>
              <a:defRPr sz="1050" b="1" dirty="0">
                <a:solidFill>
                  <a:schemeClr val="bg1">
                    <a:lumMod val="50000"/>
                  </a:schemeClr>
                </a:solidFill>
                <a:latin typeface="+mj-lt"/>
              </a:defRPr>
            </a:lvl1pPr>
          </a:lstStyle>
          <a:p>
            <a:pPr>
              <a:defRPr/>
            </a:pPr>
            <a:endParaRPr lang="sv-SE"/>
          </a:p>
        </p:txBody>
      </p:sp>
      <p:sp>
        <p:nvSpPr>
          <p:cNvPr id="6" name="Platshållare för bildnummer 5"/>
          <p:cNvSpPr>
            <a:spLocks noGrp="1"/>
          </p:cNvSpPr>
          <p:nvPr>
            <p:ph type="sldNum" sz="quarter" idx="12"/>
          </p:nvPr>
        </p:nvSpPr>
        <p:spPr/>
        <p:txBody>
          <a:bodyPr/>
          <a:lstStyle>
            <a:lvl1pPr>
              <a:defRPr sz="1050" b="1" smtClean="0">
                <a:latin typeface="+mj-lt"/>
              </a:defRPr>
            </a:lvl1pPr>
          </a:lstStyle>
          <a:p>
            <a:pPr>
              <a:defRPr/>
            </a:pPr>
            <a:fld id="{D86F12EB-3613-45A9-9F88-5B116E364ADB}" type="slidenum">
              <a:rPr lang="sv-SE"/>
              <a:pPr>
                <a:defRPr/>
              </a:pPr>
              <a:t>‹#›</a:t>
            </a:fld>
            <a:endParaRPr lang="sv-SE" dirty="0"/>
          </a:p>
        </p:txBody>
      </p:sp>
    </p:spTree>
    <p:extLst>
      <p:ext uri="{BB962C8B-B14F-4D97-AF65-F5344CB8AC3E}">
        <p14:creationId xmlns:p14="http://schemas.microsoft.com/office/powerpoint/2010/main" val="443330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solidFill>
                  <a:schemeClr val="accent1"/>
                </a:solidFill>
              </a:defRPr>
            </a:lvl1pPr>
          </a:lstStyle>
          <a:p>
            <a:r>
              <a:rPr lang="sv-SE" dirty="0" smtClean="0"/>
              <a:t>Klicka här för att ändra format</a:t>
            </a:r>
            <a:endParaRPr lang="sv-SE" dirty="0"/>
          </a:p>
        </p:txBody>
      </p:sp>
      <p:sp>
        <p:nvSpPr>
          <p:cNvPr id="3" name="Platshållare för innehåll 2"/>
          <p:cNvSpPr>
            <a:spLocks noGrp="1"/>
          </p:cNvSpPr>
          <p:nvPr>
            <p:ph sz="half" idx="1"/>
          </p:nvPr>
        </p:nvSpPr>
        <p:spPr>
          <a:xfrm>
            <a:off x="457200" y="1600200"/>
            <a:ext cx="4038600" cy="4525963"/>
          </a:xfrm>
        </p:spPr>
        <p:txBody>
          <a:bodyPr/>
          <a:lstStyle>
            <a:lvl1pPr>
              <a:defRPr sz="2800">
                <a:solidFill>
                  <a:schemeClr val="accent1"/>
                </a:solidFill>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800">
                <a:solidFill>
                  <a:schemeClr val="accent1"/>
                </a:solidFill>
              </a:defRPr>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innehåll 3"/>
          <p:cNvSpPr>
            <a:spLocks noGrp="1"/>
          </p:cNvSpPr>
          <p:nvPr>
            <p:ph sz="half" idx="2"/>
          </p:nvPr>
        </p:nvSpPr>
        <p:spPr>
          <a:xfrm>
            <a:off x="4648200" y="1600200"/>
            <a:ext cx="4038600" cy="4525963"/>
          </a:xfrm>
        </p:spPr>
        <p:txBody>
          <a:bodyPr/>
          <a:lstStyle>
            <a:lvl1pPr>
              <a:defRPr sz="2800">
                <a:solidFill>
                  <a:schemeClr val="accent2"/>
                </a:solidFill>
              </a:defRPr>
            </a:lvl1pPr>
            <a:lvl2pPr>
              <a:defRPr sz="2400">
                <a:solidFill>
                  <a:schemeClr val="accent2"/>
                </a:solidFill>
              </a:defRPr>
            </a:lvl2pPr>
            <a:lvl3pPr>
              <a:defRPr sz="2000">
                <a:solidFill>
                  <a:schemeClr val="accent2"/>
                </a:solidFill>
              </a:defRPr>
            </a:lvl3pPr>
            <a:lvl4pPr>
              <a:defRPr sz="1800">
                <a:solidFill>
                  <a:schemeClr val="accent2"/>
                </a:solidFill>
              </a:defRPr>
            </a:lvl4pPr>
            <a:lvl5pPr>
              <a:defRPr sz="1800">
                <a:solidFill>
                  <a:schemeClr val="accent2"/>
                </a:solidFill>
              </a:defRPr>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datum 4"/>
          <p:cNvSpPr>
            <a:spLocks noGrp="1"/>
          </p:cNvSpPr>
          <p:nvPr>
            <p:ph type="dt" sz="half" idx="10"/>
          </p:nvPr>
        </p:nvSpPr>
        <p:spPr/>
        <p:txBody>
          <a:bodyPr/>
          <a:lstStyle>
            <a:lvl1pPr>
              <a:defRPr sz="1050" b="1" smtClean="0">
                <a:solidFill>
                  <a:schemeClr val="bg1">
                    <a:lumMod val="50000"/>
                  </a:schemeClr>
                </a:solidFill>
                <a:latin typeface="+mj-lt"/>
              </a:defRPr>
            </a:lvl1pPr>
          </a:lstStyle>
          <a:p>
            <a:pPr>
              <a:defRPr/>
            </a:pPr>
            <a:fld id="{E50601EF-881E-4E60-8928-3408281CC96C}" type="datetimeFigureOut">
              <a:rPr lang="sv-SE"/>
              <a:pPr>
                <a:defRPr/>
              </a:pPr>
              <a:t>2022-04-08</a:t>
            </a:fld>
            <a:endParaRPr lang="sv-SE" dirty="0"/>
          </a:p>
        </p:txBody>
      </p:sp>
      <p:sp>
        <p:nvSpPr>
          <p:cNvPr id="6" name="Platshållare för sidfot 5"/>
          <p:cNvSpPr>
            <a:spLocks noGrp="1"/>
          </p:cNvSpPr>
          <p:nvPr>
            <p:ph type="ftr" sz="quarter" idx="11"/>
          </p:nvPr>
        </p:nvSpPr>
        <p:spPr/>
        <p:txBody>
          <a:bodyPr/>
          <a:lstStyle>
            <a:lvl1pPr>
              <a:defRPr sz="1050" b="1" dirty="0">
                <a:solidFill>
                  <a:schemeClr val="bg1">
                    <a:lumMod val="50000"/>
                  </a:schemeClr>
                </a:solidFill>
                <a:latin typeface="+mj-lt"/>
              </a:defRPr>
            </a:lvl1pPr>
          </a:lstStyle>
          <a:p>
            <a:pPr>
              <a:defRPr/>
            </a:pPr>
            <a:endParaRPr lang="sv-SE"/>
          </a:p>
        </p:txBody>
      </p:sp>
      <p:sp>
        <p:nvSpPr>
          <p:cNvPr id="7" name="Platshållare för bildnummer 6"/>
          <p:cNvSpPr>
            <a:spLocks noGrp="1"/>
          </p:cNvSpPr>
          <p:nvPr>
            <p:ph type="sldNum" sz="quarter" idx="12"/>
          </p:nvPr>
        </p:nvSpPr>
        <p:spPr/>
        <p:txBody>
          <a:bodyPr/>
          <a:lstStyle>
            <a:lvl1pPr>
              <a:defRPr sz="1050" b="1" smtClean="0">
                <a:latin typeface="+mj-lt"/>
              </a:defRPr>
            </a:lvl1pPr>
          </a:lstStyle>
          <a:p>
            <a:pPr>
              <a:defRPr/>
            </a:pPr>
            <a:fld id="{2AF38000-3E14-42CF-BFDC-34ECCC94B56A}" type="slidenum">
              <a:rPr lang="sv-SE"/>
              <a:pPr>
                <a:defRPr/>
              </a:pPr>
              <a:t>‹#›</a:t>
            </a:fld>
            <a:endParaRPr lang="sv-SE" dirty="0"/>
          </a:p>
        </p:txBody>
      </p:sp>
    </p:spTree>
    <p:extLst>
      <p:ext uri="{BB962C8B-B14F-4D97-AF65-F5344CB8AC3E}">
        <p14:creationId xmlns:p14="http://schemas.microsoft.com/office/powerpoint/2010/main" val="1600725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41124C35-B04E-488B-A954-373BD2FDA9E3}" type="datetimeFigureOut">
              <a:rPr lang="sv-SE"/>
              <a:pPr>
                <a:defRPr/>
              </a:pPr>
              <a:t>2022-04-08</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946BEC0B-9689-4920-9FE9-71C1A7632A29}" type="slidenum">
              <a:rPr lang="sv-SE"/>
              <a:pPr>
                <a:defRPr/>
              </a:pPr>
              <a:t>‹#›</a:t>
            </a:fld>
            <a:endParaRPr lang="sv-SE"/>
          </a:p>
        </p:txBody>
      </p:sp>
    </p:spTree>
    <p:extLst>
      <p:ext uri="{BB962C8B-B14F-4D97-AF65-F5344CB8AC3E}">
        <p14:creationId xmlns:p14="http://schemas.microsoft.com/office/powerpoint/2010/main" val="502775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bild med logotyp">
    <p:bg>
      <p:bgRef idx="1001">
        <a:schemeClr val="bg2"/>
      </p:bgRef>
    </p:bg>
    <p:spTree>
      <p:nvGrpSpPr>
        <p:cNvPr id="1" name=""/>
        <p:cNvGrpSpPr/>
        <p:nvPr/>
      </p:nvGrpSpPr>
      <p:grpSpPr>
        <a:xfrm>
          <a:off x="0" y="0"/>
          <a:ext cx="0" cy="0"/>
          <a:chOff x="0" y="0"/>
          <a:chExt cx="0" cy="0"/>
        </a:xfrm>
      </p:grpSpPr>
      <p:pic>
        <p:nvPicPr>
          <p:cNvPr id="3" name="Bildobjekt 6" descr="sakn-logotyp-VIT.w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652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latshållare för bild 8"/>
          <p:cNvSpPr>
            <a:spLocks noGrp="1"/>
          </p:cNvSpPr>
          <p:nvPr>
            <p:ph type="pic" sz="quarter" idx="10"/>
          </p:nvPr>
        </p:nvSpPr>
        <p:spPr>
          <a:xfrm>
            <a:off x="0" y="720725"/>
            <a:ext cx="9144000" cy="6137275"/>
          </a:xfrm>
          <a:ln>
            <a:noFill/>
          </a:ln>
          <a:scene3d>
            <a:camera prst="orthographicFront"/>
            <a:lightRig rig="threePt" dir="t"/>
          </a:scene3d>
          <a:sp3d>
            <a:bevelT/>
          </a:sp3d>
        </p:spPr>
        <p:style>
          <a:lnRef idx="2">
            <a:schemeClr val="accent1"/>
          </a:lnRef>
          <a:fillRef idx="1001">
            <a:schemeClr val="dk2"/>
          </a:fillRef>
          <a:effectRef idx="0">
            <a:schemeClr val="accent1"/>
          </a:effectRef>
          <a:fontRef idx="none"/>
        </p:style>
        <p:txBody>
          <a:bodyPr rtlCol="0">
            <a:normAutofit/>
          </a:bodyPr>
          <a:lstStyle>
            <a:lvl1pPr>
              <a:defRPr/>
            </a:lvl1pPr>
          </a:lstStyle>
          <a:p>
            <a:pPr lvl="0"/>
            <a:r>
              <a:rPr lang="sv-SE" noProof="0" smtClean="0"/>
              <a:t>Klicka på ikonen för att lägga till en bild</a:t>
            </a:r>
            <a:endParaRPr lang="sv-SE" noProof="0" dirty="0"/>
          </a:p>
        </p:txBody>
      </p:sp>
    </p:spTree>
    <p:extLst>
      <p:ext uri="{BB962C8B-B14F-4D97-AF65-F5344CB8AC3E}">
        <p14:creationId xmlns:p14="http://schemas.microsoft.com/office/powerpoint/2010/main" val="395855965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87C5DFAA-84AA-4D45-97AD-B4340FB3B5D5}" type="datetimeFigureOut">
              <a:rPr lang="sv-SE"/>
              <a:pPr>
                <a:defRPr/>
              </a:pPr>
              <a:t>2022-04-08</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338246F2-61B0-42FF-A45E-F2FE178347A5}" type="slidenum">
              <a:rPr lang="sv-SE"/>
              <a:pPr>
                <a:defRPr/>
              </a:pPr>
              <a:t>‹#›</a:t>
            </a:fld>
            <a:endParaRPr lang="sv-SE"/>
          </a:p>
        </p:txBody>
      </p:sp>
    </p:spTree>
    <p:extLst>
      <p:ext uri="{BB962C8B-B14F-4D97-AF65-F5344CB8AC3E}">
        <p14:creationId xmlns:p14="http://schemas.microsoft.com/office/powerpoint/2010/main" val="4289788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3"/>
          <p:cNvSpPr>
            <a:spLocks noGrp="1"/>
          </p:cNvSpPr>
          <p:nvPr>
            <p:ph type="dt" sz="half" idx="10"/>
          </p:nvPr>
        </p:nvSpPr>
        <p:spPr/>
        <p:txBody>
          <a:bodyPr/>
          <a:lstStyle>
            <a:lvl1pPr>
              <a:defRPr/>
            </a:lvl1pPr>
          </a:lstStyle>
          <a:p>
            <a:pPr>
              <a:defRPr/>
            </a:pPr>
            <a:fld id="{028CB216-E892-4F9C-B329-E988D5815E08}" type="datetimeFigureOut">
              <a:rPr lang="sv-SE"/>
              <a:pPr>
                <a:defRPr/>
              </a:pPr>
              <a:t>2022-04-08</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0AF71BAD-DE47-4A04-B0D2-8F6440E1482E}" type="slidenum">
              <a:rPr lang="sv-SE"/>
              <a:pPr>
                <a:defRPr/>
              </a:pPr>
              <a:t>‹#›</a:t>
            </a:fld>
            <a:endParaRPr lang="sv-SE"/>
          </a:p>
        </p:txBody>
      </p:sp>
    </p:spTree>
    <p:extLst>
      <p:ext uri="{BB962C8B-B14F-4D97-AF65-F5344CB8AC3E}">
        <p14:creationId xmlns:p14="http://schemas.microsoft.com/office/powerpoint/2010/main" val="4273566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3"/>
          <p:cNvSpPr>
            <a:spLocks noGrp="1"/>
          </p:cNvSpPr>
          <p:nvPr>
            <p:ph type="dt" sz="half" idx="10"/>
          </p:nvPr>
        </p:nvSpPr>
        <p:spPr/>
        <p:txBody>
          <a:bodyPr/>
          <a:lstStyle>
            <a:lvl1pPr>
              <a:defRPr/>
            </a:lvl1pPr>
          </a:lstStyle>
          <a:p>
            <a:pPr>
              <a:defRPr/>
            </a:pPr>
            <a:fld id="{4FDE9FFF-C34C-4147-AB94-6523BB68366F}" type="datetimeFigureOut">
              <a:rPr lang="sv-SE"/>
              <a:pPr>
                <a:defRPr/>
              </a:pPr>
              <a:t>2022-04-08</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
        <p:nvSpPr>
          <p:cNvPr id="9" name="Platshållare för bildnummer 5"/>
          <p:cNvSpPr>
            <a:spLocks noGrp="1"/>
          </p:cNvSpPr>
          <p:nvPr>
            <p:ph type="sldNum" sz="quarter" idx="12"/>
          </p:nvPr>
        </p:nvSpPr>
        <p:spPr/>
        <p:txBody>
          <a:bodyPr/>
          <a:lstStyle>
            <a:lvl1pPr>
              <a:defRPr/>
            </a:lvl1pPr>
          </a:lstStyle>
          <a:p>
            <a:pPr>
              <a:defRPr/>
            </a:pPr>
            <a:fld id="{A0F408FC-CC26-4191-A45D-9CFF0E1E4833}" type="slidenum">
              <a:rPr lang="sv-SE"/>
              <a:pPr>
                <a:defRPr/>
              </a:pPr>
              <a:t>‹#›</a:t>
            </a:fld>
            <a:endParaRPr lang="sv-SE"/>
          </a:p>
        </p:txBody>
      </p:sp>
    </p:spTree>
    <p:extLst>
      <p:ext uri="{BB962C8B-B14F-4D97-AF65-F5344CB8AC3E}">
        <p14:creationId xmlns:p14="http://schemas.microsoft.com/office/powerpoint/2010/main" val="1951988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pPr>
              <a:defRPr/>
            </a:pPr>
            <a:fld id="{B874D3C2-8469-4AE5-B938-7A44B23CE089}" type="datetimeFigureOut">
              <a:rPr lang="sv-SE"/>
              <a:pPr>
                <a:defRPr/>
              </a:pPr>
              <a:t>2022-04-08</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
        <p:nvSpPr>
          <p:cNvPr id="5" name="Platshållare för bildnummer 5"/>
          <p:cNvSpPr>
            <a:spLocks noGrp="1"/>
          </p:cNvSpPr>
          <p:nvPr>
            <p:ph type="sldNum" sz="quarter" idx="12"/>
          </p:nvPr>
        </p:nvSpPr>
        <p:spPr/>
        <p:txBody>
          <a:bodyPr/>
          <a:lstStyle>
            <a:lvl1pPr>
              <a:defRPr/>
            </a:lvl1pPr>
          </a:lstStyle>
          <a:p>
            <a:pPr>
              <a:defRPr/>
            </a:pPr>
            <a:fld id="{5D1CAB1F-735D-45C4-B269-0FD302EF01D0}" type="slidenum">
              <a:rPr lang="sv-SE"/>
              <a:pPr>
                <a:defRPr/>
              </a:pPr>
              <a:t>‹#›</a:t>
            </a:fld>
            <a:endParaRPr lang="sv-SE"/>
          </a:p>
        </p:txBody>
      </p:sp>
    </p:spTree>
    <p:extLst>
      <p:ext uri="{BB962C8B-B14F-4D97-AF65-F5344CB8AC3E}">
        <p14:creationId xmlns:p14="http://schemas.microsoft.com/office/powerpoint/2010/main" val="4132846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lgn="l">
              <a:defRPr>
                <a:solidFill>
                  <a:schemeClr val="accent1"/>
                </a:solidFill>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453600" y="2000239"/>
            <a:ext cx="7900988" cy="3929073"/>
          </a:xfrm>
        </p:spPr>
        <p:txBody>
          <a:bodyPr/>
          <a:lstStyle>
            <a:lvl1pPr>
              <a:defRPr>
                <a:solidFill>
                  <a:schemeClr val="accent1"/>
                </a:solidFill>
                <a:latin typeface="Calibri" pitchFamily="34" charset="0"/>
                <a:cs typeface="Calibri" pitchFamily="34" charset="0"/>
              </a:defRPr>
            </a:lvl1pPr>
            <a:lvl2pPr>
              <a:defRPr>
                <a:solidFill>
                  <a:schemeClr val="accent1"/>
                </a:solidFill>
                <a:latin typeface="Calibri" pitchFamily="34" charset="0"/>
                <a:cs typeface="Calibri" pitchFamily="34" charset="0"/>
              </a:defRPr>
            </a:lvl2pPr>
            <a:lvl3pPr>
              <a:defRPr>
                <a:solidFill>
                  <a:schemeClr val="accent1"/>
                </a:solidFill>
                <a:latin typeface="Calibri" pitchFamily="34" charset="0"/>
                <a:cs typeface="Calibri" pitchFamily="34" charset="0"/>
              </a:defRPr>
            </a:lvl3pPr>
            <a:lvl4pPr>
              <a:defRPr>
                <a:solidFill>
                  <a:schemeClr val="accent1"/>
                </a:solidFill>
                <a:latin typeface="Calibri" pitchFamily="34" charset="0"/>
                <a:cs typeface="Calibri" pitchFamily="34" charset="0"/>
              </a:defRPr>
            </a:lvl4pPr>
            <a:lvl5pPr>
              <a:defRPr>
                <a:solidFill>
                  <a:schemeClr val="accent1"/>
                </a:solidFill>
                <a:latin typeface="Calibri" pitchFamily="34" charset="0"/>
                <a:cs typeface="Calibri" pitchFamily="34" charset="0"/>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lvl1pPr>
              <a:defRPr b="0"/>
            </a:lvl1pPr>
          </a:lstStyle>
          <a:p>
            <a:pPr>
              <a:defRPr/>
            </a:pPr>
            <a:endParaRPr lang="sv-SE" dirty="0"/>
          </a:p>
        </p:txBody>
      </p:sp>
    </p:spTree>
    <p:extLst>
      <p:ext uri="{BB962C8B-B14F-4D97-AF65-F5344CB8AC3E}">
        <p14:creationId xmlns:p14="http://schemas.microsoft.com/office/powerpoint/2010/main" val="264695627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612A6584-CA4F-496D-B2BE-A82F6BBFD2D3}" type="datetimeFigureOut">
              <a:rPr lang="sv-SE"/>
              <a:pPr>
                <a:defRPr/>
              </a:pPr>
              <a:t>2022-04-08</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
        <p:nvSpPr>
          <p:cNvPr id="4" name="Platshållare för bildnummer 5"/>
          <p:cNvSpPr>
            <a:spLocks noGrp="1"/>
          </p:cNvSpPr>
          <p:nvPr>
            <p:ph type="sldNum" sz="quarter" idx="12"/>
          </p:nvPr>
        </p:nvSpPr>
        <p:spPr/>
        <p:txBody>
          <a:bodyPr/>
          <a:lstStyle>
            <a:lvl1pPr>
              <a:defRPr/>
            </a:lvl1pPr>
          </a:lstStyle>
          <a:p>
            <a:pPr>
              <a:defRPr/>
            </a:pPr>
            <a:fld id="{6C8E707D-1296-42E2-8DE8-DA3D9097F3FC}" type="slidenum">
              <a:rPr lang="sv-SE"/>
              <a:pPr>
                <a:defRPr/>
              </a:pPr>
              <a:t>‹#›</a:t>
            </a:fld>
            <a:endParaRPr lang="sv-SE"/>
          </a:p>
        </p:txBody>
      </p:sp>
    </p:spTree>
    <p:extLst>
      <p:ext uri="{BB962C8B-B14F-4D97-AF65-F5344CB8AC3E}">
        <p14:creationId xmlns:p14="http://schemas.microsoft.com/office/powerpoint/2010/main" val="3382753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E2A8FDA3-AC92-46CC-8A8C-AA56E519E4FE}" type="datetimeFigureOut">
              <a:rPr lang="sv-SE"/>
              <a:pPr>
                <a:defRPr/>
              </a:pPr>
              <a:t>2022-04-08</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E40A9558-0AAF-4A92-AF91-939ECD30E4FA}" type="slidenum">
              <a:rPr lang="sv-SE"/>
              <a:pPr>
                <a:defRPr/>
              </a:pPr>
              <a:t>‹#›</a:t>
            </a:fld>
            <a:endParaRPr lang="sv-SE"/>
          </a:p>
        </p:txBody>
      </p:sp>
    </p:spTree>
    <p:extLst>
      <p:ext uri="{BB962C8B-B14F-4D97-AF65-F5344CB8AC3E}">
        <p14:creationId xmlns:p14="http://schemas.microsoft.com/office/powerpoint/2010/main" val="3277124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B73AAEF3-D0F3-4899-B027-299D76639863}" type="datetimeFigureOut">
              <a:rPr lang="sv-SE"/>
              <a:pPr>
                <a:defRPr/>
              </a:pPr>
              <a:t>2022-04-08</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7E427F8C-7FC8-4BEA-ABDE-6CE1D9A99CE6}" type="slidenum">
              <a:rPr lang="sv-SE"/>
              <a:pPr>
                <a:defRPr/>
              </a:pPr>
              <a:t>‹#›</a:t>
            </a:fld>
            <a:endParaRPr lang="sv-SE"/>
          </a:p>
        </p:txBody>
      </p:sp>
    </p:spTree>
    <p:extLst>
      <p:ext uri="{BB962C8B-B14F-4D97-AF65-F5344CB8AC3E}">
        <p14:creationId xmlns:p14="http://schemas.microsoft.com/office/powerpoint/2010/main" val="190999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B9FD9F98-698F-4BC5-BBEB-73721F6F834D}" type="datetimeFigureOut">
              <a:rPr lang="sv-SE"/>
              <a:pPr>
                <a:defRPr/>
              </a:pPr>
              <a:t>2022-04-08</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86A5ED45-3533-4AD8-9D75-3A80F06C661B}" type="slidenum">
              <a:rPr lang="sv-SE"/>
              <a:pPr>
                <a:defRPr/>
              </a:pPr>
              <a:t>‹#›</a:t>
            </a:fld>
            <a:endParaRPr lang="sv-SE"/>
          </a:p>
        </p:txBody>
      </p:sp>
    </p:spTree>
    <p:extLst>
      <p:ext uri="{BB962C8B-B14F-4D97-AF65-F5344CB8AC3E}">
        <p14:creationId xmlns:p14="http://schemas.microsoft.com/office/powerpoint/2010/main" val="112388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09651214-86D6-4208-B797-1BBB9B16E0BD}" type="datetimeFigureOut">
              <a:rPr lang="sv-SE"/>
              <a:pPr>
                <a:defRPr/>
              </a:pPr>
              <a:t>2022-04-08</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85617E3B-DC4E-4B01-92F9-5D148284CE0F}" type="slidenum">
              <a:rPr lang="sv-SE"/>
              <a:pPr>
                <a:defRPr/>
              </a:pPr>
              <a:t>‹#›</a:t>
            </a:fld>
            <a:endParaRPr lang="sv-SE"/>
          </a:p>
        </p:txBody>
      </p:sp>
    </p:spTree>
    <p:extLst>
      <p:ext uri="{BB962C8B-B14F-4D97-AF65-F5344CB8AC3E}">
        <p14:creationId xmlns:p14="http://schemas.microsoft.com/office/powerpoint/2010/main" val="2914573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 och underrubrik">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382911"/>
            <a:ext cx="7772400" cy="1470025"/>
          </a:xfrm>
          <a:prstGeom prst="rect">
            <a:avLst/>
          </a:prstGeom>
        </p:spPr>
        <p:txBody>
          <a:bodyPr/>
          <a:lstStyle>
            <a:lvl1pPr algn="ctr">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1371600" y="3188568"/>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lvl1pPr>
              <a:defRPr/>
            </a:lvl1pPr>
          </a:lstStyle>
          <a:p>
            <a:pPr>
              <a:defRPr/>
            </a:pPr>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45423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3600" y="785813"/>
            <a:ext cx="7900988" cy="1143000"/>
          </a:xfrm>
          <a:prstGeom prst="rect">
            <a:avLst/>
          </a:prstGeom>
        </p:spPr>
        <p:txBody>
          <a:bodyPr/>
          <a:lstStyle>
            <a:lvl1pPr algn="l">
              <a:defRPr/>
            </a:lvl1pPr>
          </a:lstStyle>
          <a:p>
            <a:r>
              <a:rPr lang="sv-SE" dirty="0" smtClean="0"/>
              <a:t>Klicka här för att ändra format</a:t>
            </a:r>
            <a:endParaRPr lang="sv-SE" dirty="0"/>
          </a:p>
        </p:txBody>
      </p:sp>
      <p:sp>
        <p:nvSpPr>
          <p:cNvPr id="3" name="Platshållare för innehåll 2"/>
          <p:cNvSpPr>
            <a:spLocks noGrp="1"/>
          </p:cNvSpPr>
          <p:nvPr>
            <p:ph idx="1"/>
          </p:nvPr>
        </p:nvSpPr>
        <p:spPr>
          <a:xfrm>
            <a:off x="453600" y="2000239"/>
            <a:ext cx="7900988" cy="3929073"/>
          </a:xfrm>
          <a:prstGeom prst="rect">
            <a:avLst/>
          </a:prstGeo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lvl1pPr>
              <a:defRPr/>
            </a:lvl1pPr>
          </a:lstStyle>
          <a:p>
            <a:pPr>
              <a:defRPr/>
            </a:pPr>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1008054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452736" y="785802"/>
            <a:ext cx="7858800" cy="1143000"/>
          </a:xfrm>
          <a:prstGeom prst="rect">
            <a:avLst/>
          </a:prstGeom>
        </p:spPr>
        <p:txBody>
          <a:bodyPr/>
          <a:lstStyle/>
          <a:p>
            <a:r>
              <a:rPr lang="sv-SE" dirty="0" smtClean="0"/>
              <a:t>Klicka här för att ändra format</a:t>
            </a:r>
            <a:endParaRPr lang="sv-SE" dirty="0"/>
          </a:p>
        </p:txBody>
      </p:sp>
      <p:sp>
        <p:nvSpPr>
          <p:cNvPr id="6" name="Platshållare för text 5"/>
          <p:cNvSpPr>
            <a:spLocks noGrp="1"/>
          </p:cNvSpPr>
          <p:nvPr>
            <p:ph type="body" sz="quarter" idx="12"/>
          </p:nvPr>
        </p:nvSpPr>
        <p:spPr>
          <a:xfrm>
            <a:off x="452765" y="2000250"/>
            <a:ext cx="7858800" cy="3929063"/>
          </a:xfrm>
          <a:prstGeom prst="rect">
            <a:avLst/>
          </a:prstGeo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3"/>
          </p:nvPr>
        </p:nvSpPr>
        <p:spPr/>
        <p:txBody>
          <a:bodyPr/>
          <a:lstStyle>
            <a:lvl1pPr>
              <a:defRPr/>
            </a:lvl1pPr>
          </a:lstStyle>
          <a:p>
            <a:pPr>
              <a:defRPr/>
            </a:pPr>
            <a:endParaRPr lang="sv-SE"/>
          </a:p>
        </p:txBody>
      </p:sp>
      <p:sp>
        <p:nvSpPr>
          <p:cNvPr id="5" name="Platshållare för sidfot 4"/>
          <p:cNvSpPr>
            <a:spLocks noGrp="1"/>
          </p:cNvSpPr>
          <p:nvPr>
            <p:ph type="ftr" sz="quarter" idx="14"/>
          </p:nvPr>
        </p:nvSpPr>
        <p:spPr/>
        <p:txBody>
          <a:bodyPr/>
          <a:lstStyle>
            <a:lvl1pPr>
              <a:defRPr/>
            </a:lvl1pPr>
          </a:lstStyle>
          <a:p>
            <a:pPr>
              <a:defRPr/>
            </a:pPr>
            <a:endParaRPr lang="sv-SE"/>
          </a:p>
        </p:txBody>
      </p:sp>
    </p:spTree>
    <p:extLst>
      <p:ext uri="{BB962C8B-B14F-4D97-AF65-F5344CB8AC3E}">
        <p14:creationId xmlns:p14="http://schemas.microsoft.com/office/powerpoint/2010/main" val="4170941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3600" y="785802"/>
            <a:ext cx="7858180" cy="1143000"/>
          </a:xfrm>
          <a:prstGeom prst="rect">
            <a:avLst/>
          </a:prstGeom>
        </p:spPr>
        <p:txBody>
          <a:bodyPr/>
          <a:lstStyle/>
          <a:p>
            <a:r>
              <a:rPr lang="sv-SE" dirty="0" smtClean="0"/>
              <a:t>Klicka här för att ändra format</a:t>
            </a:r>
            <a:endParaRPr lang="sv-SE" dirty="0"/>
          </a:p>
        </p:txBody>
      </p:sp>
      <p:sp>
        <p:nvSpPr>
          <p:cNvPr id="3" name="Platshållare för innehåll 2"/>
          <p:cNvSpPr>
            <a:spLocks noGrp="1"/>
          </p:cNvSpPr>
          <p:nvPr>
            <p:ph sz="half" idx="1"/>
          </p:nvPr>
        </p:nvSpPr>
        <p:spPr>
          <a:xfrm>
            <a:off x="453600" y="2000240"/>
            <a:ext cx="3780000" cy="412592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innehåll 3"/>
          <p:cNvSpPr>
            <a:spLocks noGrp="1"/>
          </p:cNvSpPr>
          <p:nvPr>
            <p:ph sz="half" idx="2"/>
          </p:nvPr>
        </p:nvSpPr>
        <p:spPr>
          <a:xfrm>
            <a:off x="4500562" y="2000240"/>
            <a:ext cx="3780000" cy="412592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datum 3"/>
          <p:cNvSpPr>
            <a:spLocks noGrp="1"/>
          </p:cNvSpPr>
          <p:nvPr>
            <p:ph type="dt" sz="half" idx="10"/>
          </p:nvPr>
        </p:nvSpPr>
        <p:spPr/>
        <p:txBody>
          <a:bodyPr/>
          <a:lstStyle>
            <a:lvl1pPr>
              <a:defRPr/>
            </a:lvl1pPr>
          </a:lstStyle>
          <a:p>
            <a:pPr>
              <a:defRPr/>
            </a:pPr>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1249990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3600" y="785794"/>
            <a:ext cx="7901014" cy="1143000"/>
          </a:xfrm>
          <a:prstGeom prst="rect">
            <a:avLst/>
          </a:prstGeom>
        </p:spPr>
        <p:txBody>
          <a:bodyPr/>
          <a:lstStyle/>
          <a:p>
            <a:r>
              <a:rPr lang="sv-SE" dirty="0" smtClean="0"/>
              <a:t>Klicka här för att ändra format</a:t>
            </a:r>
            <a:endParaRPr lang="sv-SE" dirty="0"/>
          </a:p>
        </p:txBody>
      </p:sp>
      <p:sp>
        <p:nvSpPr>
          <p:cNvPr id="3" name="Platshållare för datum 3"/>
          <p:cNvSpPr>
            <a:spLocks noGrp="1"/>
          </p:cNvSpPr>
          <p:nvPr>
            <p:ph type="dt" sz="half" idx="10"/>
          </p:nvPr>
        </p:nvSpPr>
        <p:spPr/>
        <p:txBody>
          <a:bodyPr/>
          <a:lstStyle>
            <a:lvl1pPr>
              <a:defRPr/>
            </a:lvl1pPr>
          </a:lstStyle>
          <a:p>
            <a:pPr>
              <a:defRPr/>
            </a:pPr>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2125472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452736" y="785802"/>
            <a:ext cx="7858800" cy="1143000"/>
          </a:xfrm>
        </p:spPr>
        <p:txBody>
          <a:bodyPr/>
          <a:lstStyle>
            <a:lvl1pPr>
              <a:defRPr>
                <a:solidFill>
                  <a:schemeClr val="accent1"/>
                </a:solidFill>
              </a:defRPr>
            </a:lvl1pPr>
          </a:lstStyle>
          <a:p>
            <a:r>
              <a:rPr lang="sv-SE" smtClean="0"/>
              <a:t>Klicka här för att ändra format</a:t>
            </a:r>
            <a:endParaRPr lang="sv-SE" dirty="0"/>
          </a:p>
        </p:txBody>
      </p:sp>
      <p:sp>
        <p:nvSpPr>
          <p:cNvPr id="6" name="Platshållare för text 5"/>
          <p:cNvSpPr>
            <a:spLocks noGrp="1"/>
          </p:cNvSpPr>
          <p:nvPr>
            <p:ph type="body" sz="quarter" idx="12"/>
          </p:nvPr>
        </p:nvSpPr>
        <p:spPr>
          <a:xfrm>
            <a:off x="452765" y="2000250"/>
            <a:ext cx="7858800" cy="392906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3"/>
          </p:nvPr>
        </p:nvSpPr>
        <p:spPr/>
        <p:txBody>
          <a:bodyPr/>
          <a:lstStyle>
            <a:lvl1pPr>
              <a:defRPr/>
            </a:lvl1pPr>
          </a:lstStyle>
          <a:p>
            <a:pPr>
              <a:defRPr/>
            </a:pPr>
            <a:endParaRPr lang="sv-SE"/>
          </a:p>
        </p:txBody>
      </p:sp>
      <p:sp>
        <p:nvSpPr>
          <p:cNvPr id="5" name="Platshållare för sidfot 4"/>
          <p:cNvSpPr>
            <a:spLocks noGrp="1"/>
          </p:cNvSpPr>
          <p:nvPr>
            <p:ph type="ftr" sz="quarter" idx="14"/>
          </p:nvPr>
        </p:nvSpPr>
        <p:spPr/>
        <p:txBody>
          <a:bodyPr/>
          <a:lstStyle>
            <a:lvl1pPr>
              <a:defRPr/>
            </a:lvl1pPr>
          </a:lstStyle>
          <a:p>
            <a:pPr>
              <a:defRPr/>
            </a:pPr>
            <a:endParaRPr lang="sv-SE"/>
          </a:p>
        </p:txBody>
      </p:sp>
    </p:spTree>
    <p:extLst>
      <p:ext uri="{BB962C8B-B14F-4D97-AF65-F5344CB8AC3E}">
        <p14:creationId xmlns:p14="http://schemas.microsoft.com/office/powerpoint/2010/main" val="1836831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0"/>
            </a:lvl1pPr>
          </a:lstStyle>
          <a:p>
            <a:r>
              <a:rPr lang="sv-SE" dirty="0" smtClean="0"/>
              <a:t>Klicka här för att ändra format</a:t>
            </a:r>
            <a:endParaRPr lang="sv-SE" dirty="0"/>
          </a:p>
        </p:txBody>
      </p:sp>
      <p:sp>
        <p:nvSpPr>
          <p:cNvPr id="3" name="Platshållare för bild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Klicka på ikonen för att lägga till en bild</a:t>
            </a:r>
            <a:endParaRPr lang="sv-SE" noProof="0"/>
          </a:p>
        </p:txBody>
      </p:sp>
      <p:sp>
        <p:nvSpPr>
          <p:cNvPr id="4" name="Platshållare för text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2411563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453600" y="1285860"/>
            <a:ext cx="4040188" cy="889015"/>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4" name="Platshållare för innehåll 3"/>
          <p:cNvSpPr>
            <a:spLocks noGrp="1"/>
          </p:cNvSpPr>
          <p:nvPr>
            <p:ph sz="half" idx="2"/>
          </p:nvPr>
        </p:nvSpPr>
        <p:spPr>
          <a:xfrm>
            <a:off x="453600" y="2174875"/>
            <a:ext cx="4040188"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text 4"/>
          <p:cNvSpPr>
            <a:spLocks noGrp="1"/>
          </p:cNvSpPr>
          <p:nvPr>
            <p:ph type="body" sz="quarter" idx="3"/>
          </p:nvPr>
        </p:nvSpPr>
        <p:spPr>
          <a:xfrm>
            <a:off x="4645025" y="1285860"/>
            <a:ext cx="4041775" cy="889015"/>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7" name="Platshållare för datum 3"/>
          <p:cNvSpPr>
            <a:spLocks noGrp="1"/>
          </p:cNvSpPr>
          <p:nvPr>
            <p:ph type="dt" sz="half" idx="10"/>
          </p:nvPr>
        </p:nvSpPr>
        <p:spPr/>
        <p:txBody>
          <a:bodyPr/>
          <a:lstStyle>
            <a:lvl1pPr>
              <a:defRPr/>
            </a:lvl1pPr>
          </a:lstStyle>
          <a:p>
            <a:pPr>
              <a:defRPr/>
            </a:pPr>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4238864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12" name="Platshållare för bild 11"/>
          <p:cNvSpPr>
            <a:spLocks noGrp="1"/>
          </p:cNvSpPr>
          <p:nvPr>
            <p:ph type="pic" sz="quarter" idx="12"/>
          </p:nvPr>
        </p:nvSpPr>
        <p:spPr>
          <a:xfrm>
            <a:off x="453600" y="784800"/>
            <a:ext cx="7833176" cy="5358844"/>
          </a:xfrm>
          <a:prstGeom prst="rect">
            <a:avLst/>
          </a:prstGeom>
          <a:effectLst>
            <a:softEdge rad="31750"/>
          </a:effectLst>
        </p:spPr>
        <p:txBody>
          <a:bodyPr rtlCol="0">
            <a:normAutofit/>
          </a:bodyPr>
          <a:lstStyle/>
          <a:p>
            <a:pPr lvl="0"/>
            <a:endParaRPr lang="sv-SE" noProof="0"/>
          </a:p>
        </p:txBody>
      </p:sp>
      <p:sp>
        <p:nvSpPr>
          <p:cNvPr id="3" name="Platshållare för datum 3"/>
          <p:cNvSpPr>
            <a:spLocks noGrp="1"/>
          </p:cNvSpPr>
          <p:nvPr>
            <p:ph type="dt" sz="half" idx="13"/>
          </p:nvPr>
        </p:nvSpPr>
        <p:spPr/>
        <p:txBody>
          <a:bodyPr/>
          <a:lstStyle>
            <a:lvl1pPr>
              <a:defRPr/>
            </a:lvl1pPr>
          </a:lstStyle>
          <a:p>
            <a:pPr>
              <a:defRPr/>
            </a:pPr>
            <a:endParaRPr lang="sv-SE"/>
          </a:p>
        </p:txBody>
      </p:sp>
      <p:sp>
        <p:nvSpPr>
          <p:cNvPr id="4" name="Platshållare för sidfot 4"/>
          <p:cNvSpPr>
            <a:spLocks noGrp="1"/>
          </p:cNvSpPr>
          <p:nvPr>
            <p:ph type="ftr" sz="quarter" idx="14"/>
          </p:nvPr>
        </p:nvSpPr>
        <p:spPr/>
        <p:txBody>
          <a:bodyPr/>
          <a:lstStyle>
            <a:lvl1pPr>
              <a:defRPr/>
            </a:lvl1pPr>
          </a:lstStyle>
          <a:p>
            <a:pPr>
              <a:defRPr/>
            </a:pPr>
            <a:endParaRPr lang="sv-SE"/>
          </a:p>
        </p:txBody>
      </p:sp>
    </p:spTree>
    <p:extLst>
      <p:ext uri="{BB962C8B-B14F-4D97-AF65-F5344CB8AC3E}">
        <p14:creationId xmlns:p14="http://schemas.microsoft.com/office/powerpoint/2010/main" val="3384091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Utan bakgrundsgrafik">
    <p:spTree>
      <p:nvGrpSpPr>
        <p:cNvPr id="1" name=""/>
        <p:cNvGrpSpPr/>
        <p:nvPr/>
      </p:nvGrpSpPr>
      <p:grpSpPr>
        <a:xfrm>
          <a:off x="0" y="0"/>
          <a:ext cx="0" cy="0"/>
          <a:chOff x="0" y="0"/>
          <a:chExt cx="0" cy="0"/>
        </a:xfrm>
      </p:grpSpPr>
      <p:sp>
        <p:nvSpPr>
          <p:cNvPr id="2" name="Rubrik 1"/>
          <p:cNvSpPr>
            <a:spLocks noGrp="1"/>
          </p:cNvSpPr>
          <p:nvPr>
            <p:ph type="title"/>
          </p:nvPr>
        </p:nvSpPr>
        <p:spPr>
          <a:xfrm>
            <a:off x="453600" y="785813"/>
            <a:ext cx="7900988" cy="1143000"/>
          </a:xfrm>
          <a:prstGeom prst="rect">
            <a:avLst/>
          </a:prstGeom>
        </p:spPr>
        <p:txBody>
          <a:bodyPr/>
          <a:lstStyle>
            <a:lvl1pPr algn="l">
              <a:defRPr/>
            </a:lvl1pPr>
          </a:lstStyle>
          <a:p>
            <a:r>
              <a:rPr lang="sv-SE" dirty="0" smtClean="0"/>
              <a:t>Klicka här för att ändra format</a:t>
            </a:r>
            <a:endParaRPr lang="sv-SE" dirty="0"/>
          </a:p>
        </p:txBody>
      </p:sp>
      <p:sp>
        <p:nvSpPr>
          <p:cNvPr id="3" name="Platshållare för innehåll 2"/>
          <p:cNvSpPr>
            <a:spLocks noGrp="1"/>
          </p:cNvSpPr>
          <p:nvPr>
            <p:ph idx="1"/>
          </p:nvPr>
        </p:nvSpPr>
        <p:spPr>
          <a:xfrm>
            <a:off x="453600" y="2000240"/>
            <a:ext cx="7900988" cy="3929073"/>
          </a:xfrm>
          <a:prstGeom prst="rect">
            <a:avLst/>
          </a:prstGeo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lvl1pPr>
              <a:defRPr/>
            </a:lvl1pPr>
          </a:lstStyle>
          <a:p>
            <a:pPr>
              <a:defRPr/>
            </a:pPr>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3198894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3600" y="785802"/>
            <a:ext cx="7858180" cy="1143000"/>
          </a:xfrm>
        </p:spPr>
        <p:txBody>
          <a:bodyPr/>
          <a:lstStyle>
            <a:lvl1pPr>
              <a:defRPr>
                <a:solidFill>
                  <a:schemeClr val="accent1"/>
                </a:solidFill>
              </a:defRPr>
            </a:lvl1pPr>
          </a:lstStyle>
          <a:p>
            <a:r>
              <a:rPr lang="sv-SE" smtClean="0"/>
              <a:t>Klicka här för att ändra format</a:t>
            </a:r>
            <a:endParaRPr lang="sv-SE" dirty="0"/>
          </a:p>
        </p:txBody>
      </p:sp>
      <p:sp>
        <p:nvSpPr>
          <p:cNvPr id="3" name="Platshållare för innehåll 2"/>
          <p:cNvSpPr>
            <a:spLocks noGrp="1"/>
          </p:cNvSpPr>
          <p:nvPr>
            <p:ph sz="half" idx="1"/>
          </p:nvPr>
        </p:nvSpPr>
        <p:spPr>
          <a:xfrm>
            <a:off x="453600" y="2000240"/>
            <a:ext cx="3780000" cy="4125923"/>
          </a:xfrm>
        </p:spPr>
        <p:txBody>
          <a:bodyPr/>
          <a:lstStyle>
            <a:lvl1pPr>
              <a:defRPr sz="2800">
                <a:solidFill>
                  <a:schemeClr val="accent1"/>
                </a:solidFill>
                <a:latin typeface="Calibri" pitchFamily="34" charset="0"/>
                <a:cs typeface="Calibri" pitchFamily="34" charset="0"/>
              </a:defRPr>
            </a:lvl1pPr>
            <a:lvl2pPr>
              <a:defRPr sz="2400">
                <a:solidFill>
                  <a:schemeClr val="accent1"/>
                </a:solidFill>
                <a:latin typeface="Calibri" pitchFamily="34" charset="0"/>
                <a:cs typeface="Calibri" pitchFamily="34" charset="0"/>
              </a:defRPr>
            </a:lvl2pPr>
            <a:lvl3pPr>
              <a:defRPr sz="2000">
                <a:solidFill>
                  <a:schemeClr val="accent1"/>
                </a:solidFill>
                <a:latin typeface="Calibri" pitchFamily="34" charset="0"/>
                <a:cs typeface="Calibri" pitchFamily="34" charset="0"/>
              </a:defRPr>
            </a:lvl3pPr>
            <a:lvl4pPr>
              <a:defRPr sz="1800">
                <a:solidFill>
                  <a:schemeClr val="accent1"/>
                </a:solidFill>
                <a:latin typeface="Calibri" pitchFamily="34" charset="0"/>
                <a:cs typeface="Calibri" pitchFamily="34" charset="0"/>
              </a:defRPr>
            </a:lvl4pPr>
            <a:lvl5pPr>
              <a:defRPr sz="1800">
                <a:solidFill>
                  <a:schemeClr val="accent1"/>
                </a:solidFill>
                <a:latin typeface="Calibri" pitchFamily="34" charset="0"/>
                <a:cs typeface="Calibri" pitchFamily="34" charset="0"/>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500562" y="2000240"/>
            <a:ext cx="3780000" cy="4125923"/>
          </a:xfrm>
        </p:spPr>
        <p:txBody>
          <a:bodyPr/>
          <a:lstStyle>
            <a:lvl1pPr>
              <a:defRPr sz="2800">
                <a:solidFill>
                  <a:schemeClr val="accent1"/>
                </a:solidFill>
                <a:latin typeface="Calibri" pitchFamily="34" charset="0"/>
                <a:cs typeface="Calibri" pitchFamily="34" charset="0"/>
              </a:defRPr>
            </a:lvl1pPr>
            <a:lvl2pPr>
              <a:defRPr sz="2400">
                <a:solidFill>
                  <a:schemeClr val="accent1"/>
                </a:solidFill>
                <a:latin typeface="Calibri" pitchFamily="34" charset="0"/>
                <a:cs typeface="Calibri" pitchFamily="34" charset="0"/>
              </a:defRPr>
            </a:lvl2pPr>
            <a:lvl3pPr>
              <a:defRPr sz="2000">
                <a:solidFill>
                  <a:schemeClr val="accent1"/>
                </a:solidFill>
                <a:latin typeface="Calibri" pitchFamily="34" charset="0"/>
                <a:cs typeface="Calibri" pitchFamily="34" charset="0"/>
              </a:defRPr>
            </a:lvl3pPr>
            <a:lvl4pPr>
              <a:defRPr sz="1800">
                <a:solidFill>
                  <a:schemeClr val="accent1"/>
                </a:solidFill>
                <a:latin typeface="Calibri" pitchFamily="34" charset="0"/>
                <a:cs typeface="Calibri" pitchFamily="34" charset="0"/>
              </a:defRPr>
            </a:lvl4pPr>
            <a:lvl5pPr>
              <a:defRPr sz="1800">
                <a:solidFill>
                  <a:schemeClr val="accent1"/>
                </a:solidFill>
                <a:latin typeface="Calibri" pitchFamily="34" charset="0"/>
                <a:cs typeface="Calibri" pitchFamily="34" charset="0"/>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3"/>
          <p:cNvSpPr>
            <a:spLocks noGrp="1"/>
          </p:cNvSpPr>
          <p:nvPr>
            <p:ph type="dt" sz="half" idx="10"/>
          </p:nvPr>
        </p:nvSpPr>
        <p:spPr/>
        <p:txBody>
          <a:bodyPr/>
          <a:lstStyle>
            <a:lvl1pPr>
              <a:defRPr/>
            </a:lvl1pPr>
          </a:lstStyle>
          <a:p>
            <a:pPr>
              <a:defRPr/>
            </a:pPr>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538079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3600" y="785794"/>
            <a:ext cx="7901014" cy="1143000"/>
          </a:xfrm>
        </p:spPr>
        <p:txBody>
          <a:bodyPr/>
          <a:lstStyle/>
          <a:p>
            <a:r>
              <a:rPr lang="sv-SE" smtClean="0"/>
              <a:t>Klicka här för att ändra format</a:t>
            </a:r>
            <a:endParaRPr lang="sv-SE" dirty="0"/>
          </a:p>
        </p:txBody>
      </p:sp>
      <p:sp>
        <p:nvSpPr>
          <p:cNvPr id="3" name="Platshållare för datum 3"/>
          <p:cNvSpPr>
            <a:spLocks noGrp="1"/>
          </p:cNvSpPr>
          <p:nvPr>
            <p:ph type="dt" sz="half" idx="10"/>
          </p:nvPr>
        </p:nvSpPr>
        <p:spPr/>
        <p:txBody>
          <a:bodyPr/>
          <a:lstStyle>
            <a:lvl1pPr>
              <a:defRPr/>
            </a:lvl1pPr>
          </a:lstStyle>
          <a:p>
            <a:pPr>
              <a:defRPr/>
            </a:pPr>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3913623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0"/>
            </a:lvl1pPr>
          </a:lstStyle>
          <a:p>
            <a:r>
              <a:rPr lang="sv-SE" smtClean="0"/>
              <a:t>Klicka här för att ändra format</a:t>
            </a:r>
            <a:endParaRPr lang="sv-SE" dirty="0"/>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Klicka på ikonen för att lägga till en bild</a:t>
            </a:r>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397217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453600" y="1285860"/>
            <a:ext cx="4040188" cy="889015"/>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36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645025" y="1285860"/>
            <a:ext cx="4041775" cy="889015"/>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3"/>
          <p:cNvSpPr>
            <a:spLocks noGrp="1"/>
          </p:cNvSpPr>
          <p:nvPr>
            <p:ph type="dt" sz="half" idx="10"/>
          </p:nvPr>
        </p:nvSpPr>
        <p:spPr/>
        <p:txBody>
          <a:bodyPr/>
          <a:lstStyle>
            <a:lvl1pPr>
              <a:defRPr/>
            </a:lvl1pPr>
          </a:lstStyle>
          <a:p>
            <a:pPr>
              <a:defRPr/>
            </a:pPr>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283167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12" name="Platshållare för bild 11"/>
          <p:cNvSpPr>
            <a:spLocks noGrp="1"/>
          </p:cNvSpPr>
          <p:nvPr>
            <p:ph type="pic" sz="quarter" idx="12"/>
          </p:nvPr>
        </p:nvSpPr>
        <p:spPr>
          <a:xfrm>
            <a:off x="453600" y="784800"/>
            <a:ext cx="7833176" cy="5358844"/>
          </a:xfrm>
          <a:effectLst>
            <a:softEdge rad="31750"/>
          </a:effectLst>
        </p:spPr>
        <p:txBody>
          <a:bodyPr rtlCol="0">
            <a:normAutofit/>
          </a:bodyPr>
          <a:lstStyle/>
          <a:p>
            <a:pPr lvl="0"/>
            <a:r>
              <a:rPr lang="sv-SE" noProof="0" smtClean="0"/>
              <a:t>Klicka på ikonen för att lägga till en bild</a:t>
            </a:r>
            <a:endParaRPr lang="sv-SE" noProof="0"/>
          </a:p>
        </p:txBody>
      </p:sp>
      <p:sp>
        <p:nvSpPr>
          <p:cNvPr id="3" name="Platshållare för datum 3"/>
          <p:cNvSpPr>
            <a:spLocks noGrp="1"/>
          </p:cNvSpPr>
          <p:nvPr>
            <p:ph type="dt" sz="half" idx="13"/>
          </p:nvPr>
        </p:nvSpPr>
        <p:spPr/>
        <p:txBody>
          <a:bodyPr/>
          <a:lstStyle>
            <a:lvl1pPr>
              <a:defRPr/>
            </a:lvl1pPr>
          </a:lstStyle>
          <a:p>
            <a:pPr>
              <a:defRPr/>
            </a:pPr>
            <a:endParaRPr lang="sv-SE"/>
          </a:p>
        </p:txBody>
      </p:sp>
      <p:sp>
        <p:nvSpPr>
          <p:cNvPr id="4" name="Platshållare för sidfot 4"/>
          <p:cNvSpPr>
            <a:spLocks noGrp="1"/>
          </p:cNvSpPr>
          <p:nvPr>
            <p:ph type="ftr" sz="quarter" idx="14"/>
          </p:nvPr>
        </p:nvSpPr>
        <p:spPr/>
        <p:txBody>
          <a:bodyPr/>
          <a:lstStyle>
            <a:lvl1pPr>
              <a:defRPr/>
            </a:lvl1pPr>
          </a:lstStyle>
          <a:p>
            <a:pPr>
              <a:defRPr/>
            </a:pPr>
            <a:endParaRPr lang="sv-SE"/>
          </a:p>
        </p:txBody>
      </p:sp>
    </p:spTree>
    <p:extLst>
      <p:ext uri="{BB962C8B-B14F-4D97-AF65-F5344CB8AC3E}">
        <p14:creationId xmlns:p14="http://schemas.microsoft.com/office/powerpoint/2010/main" val="1250302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Utan bakgrundsgraf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lgn="l">
              <a:defRPr/>
            </a:lvl1p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lvl1pPr>
              <a:defRPr/>
            </a:lvl1pPr>
          </a:lstStyle>
          <a:p>
            <a:pPr>
              <a:defRPr/>
            </a:pPr>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42330277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4.w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5.wmf"/><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454025" y="785813"/>
            <a:ext cx="79009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smtClean="0"/>
              <a:t>Klicka här för att ändra format</a:t>
            </a:r>
          </a:p>
        </p:txBody>
      </p:sp>
      <p:sp>
        <p:nvSpPr>
          <p:cNvPr id="1027" name="Platshållare för text 2"/>
          <p:cNvSpPr>
            <a:spLocks noGrp="1"/>
          </p:cNvSpPr>
          <p:nvPr>
            <p:ph type="body" idx="1"/>
          </p:nvPr>
        </p:nvSpPr>
        <p:spPr bwMode="auto">
          <a:xfrm>
            <a:off x="454025" y="2000250"/>
            <a:ext cx="7900988"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000" b="0" dirty="0">
                <a:solidFill>
                  <a:schemeClr val="accent1"/>
                </a:solidFill>
                <a:latin typeface="Calibri" pitchFamily="34" charset="0"/>
                <a:cs typeface="+mn-cs"/>
              </a:defRPr>
            </a:lvl1pPr>
          </a:lstStyle>
          <a:p>
            <a:pPr>
              <a:defRPr/>
            </a:pPr>
            <a:endParaRPr lang="sv-SE" dirty="0"/>
          </a:p>
        </p:txBody>
      </p:sp>
      <p:sp>
        <p:nvSpPr>
          <p:cNvPr id="5" name="Platshållare för sidfot 4"/>
          <p:cNvSpPr>
            <a:spLocks noGrp="1"/>
          </p:cNvSpPr>
          <p:nvPr>
            <p:ph type="ftr" sz="quarter" idx="3"/>
          </p:nvPr>
        </p:nvSpPr>
        <p:spPr>
          <a:xfrm>
            <a:off x="3124200" y="6356350"/>
            <a:ext cx="4319588" cy="365125"/>
          </a:xfrm>
          <a:prstGeom prst="rect">
            <a:avLst/>
          </a:prstGeom>
        </p:spPr>
        <p:txBody>
          <a:bodyPr vert="horz" lIns="91440" tIns="45720" rIns="91440" bIns="45720" rtlCol="0" anchor="ctr"/>
          <a:lstStyle>
            <a:lvl1pPr algn="ctr" fontAlgn="auto">
              <a:spcBef>
                <a:spcPts val="0"/>
              </a:spcBef>
              <a:spcAft>
                <a:spcPts val="0"/>
              </a:spcAft>
              <a:defRPr sz="1000" b="0">
                <a:solidFill>
                  <a:schemeClr val="accent1"/>
                </a:solidFill>
                <a:latin typeface="Calibri" pitchFamily="34" charset="0"/>
                <a:cs typeface="+mn-cs"/>
              </a:defRPr>
            </a:lvl1pPr>
          </a:lstStyle>
          <a:p>
            <a:pPr>
              <a:defRPr/>
            </a:pPr>
            <a:endParaRPr lang="sv-SE" dirty="0"/>
          </a:p>
        </p:txBody>
      </p:sp>
      <p:pic>
        <p:nvPicPr>
          <p:cNvPr id="1030" name="Bildobjekt 11" descr="sakn-logotyp-FS.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363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Bildobjekt 8" descr="sakn-dekorelement-sgment-blå.wm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56450" y="-28575"/>
            <a:ext cx="1998663"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98" r:id="rId9"/>
    <p:sldLayoutId id="2147483799" r:id="rId10"/>
  </p:sldLayoutIdLst>
  <p:timing>
    <p:tnLst>
      <p:par>
        <p:cTn id="1" dur="indefinite" restart="never" nodeType="tmRoot"/>
      </p:par>
    </p:tnLst>
  </p:timing>
  <p:hf sldNum="0" hdr="0" ftr="0" dt="0"/>
  <p:txStyles>
    <p:titleStyle>
      <a:lvl1pPr algn="l" rtl="0" fontAlgn="base">
        <a:spcBef>
          <a:spcPct val="0"/>
        </a:spcBef>
        <a:spcAft>
          <a:spcPct val="0"/>
        </a:spcAft>
        <a:defRPr sz="4400" kern="1200">
          <a:solidFill>
            <a:schemeClr val="accent1"/>
          </a:solidFill>
          <a:latin typeface="+mj-lt"/>
          <a:ea typeface="+mj-ea"/>
          <a:cs typeface="+mj-cs"/>
        </a:defRPr>
      </a:lvl1pPr>
      <a:lvl2pPr algn="l" rtl="0" fontAlgn="base">
        <a:spcBef>
          <a:spcPct val="0"/>
        </a:spcBef>
        <a:spcAft>
          <a:spcPct val="0"/>
        </a:spcAft>
        <a:defRPr sz="4400">
          <a:solidFill>
            <a:schemeClr val="accent1"/>
          </a:solidFill>
          <a:latin typeface="Cambria" pitchFamily="18" charset="0"/>
        </a:defRPr>
      </a:lvl2pPr>
      <a:lvl3pPr algn="l" rtl="0" fontAlgn="base">
        <a:spcBef>
          <a:spcPct val="0"/>
        </a:spcBef>
        <a:spcAft>
          <a:spcPct val="0"/>
        </a:spcAft>
        <a:defRPr sz="4400">
          <a:solidFill>
            <a:schemeClr val="accent1"/>
          </a:solidFill>
          <a:latin typeface="Cambria" pitchFamily="18" charset="0"/>
        </a:defRPr>
      </a:lvl3pPr>
      <a:lvl4pPr algn="l" rtl="0" fontAlgn="base">
        <a:spcBef>
          <a:spcPct val="0"/>
        </a:spcBef>
        <a:spcAft>
          <a:spcPct val="0"/>
        </a:spcAft>
        <a:defRPr sz="4400">
          <a:solidFill>
            <a:schemeClr val="accent1"/>
          </a:solidFill>
          <a:latin typeface="Cambria" pitchFamily="18" charset="0"/>
        </a:defRPr>
      </a:lvl4pPr>
      <a:lvl5pPr algn="l" rtl="0" fontAlgn="base">
        <a:spcBef>
          <a:spcPct val="0"/>
        </a:spcBef>
        <a:spcAft>
          <a:spcPct val="0"/>
        </a:spcAft>
        <a:defRPr sz="4400">
          <a:solidFill>
            <a:schemeClr val="accent1"/>
          </a:solidFill>
          <a:latin typeface="Cambr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ct val="0"/>
        </a:spcAft>
        <a:buFont typeface="Arial" charset="0"/>
        <a:buChar char="•"/>
        <a:defRPr sz="3200" kern="1200">
          <a:solidFill>
            <a:schemeClr val="accent1"/>
          </a:solidFill>
          <a:latin typeface="+mn-lt"/>
          <a:ea typeface="+mn-ea"/>
          <a:cs typeface="+mn-cs"/>
        </a:defRPr>
      </a:lvl1pPr>
      <a:lvl2pPr marL="682625" indent="-320675" algn="l" rtl="0" fontAlgn="base">
        <a:spcBef>
          <a:spcPct val="20000"/>
        </a:spcBef>
        <a:spcAft>
          <a:spcPct val="0"/>
        </a:spcAft>
        <a:buFont typeface="Arial" charset="0"/>
        <a:buChar char="–"/>
        <a:defRPr sz="2800" kern="1200">
          <a:solidFill>
            <a:schemeClr val="accent1"/>
          </a:solidFill>
          <a:latin typeface="+mn-lt"/>
          <a:ea typeface="+mn-ea"/>
          <a:cs typeface="+mn-cs"/>
        </a:defRPr>
      </a:lvl2pPr>
      <a:lvl3pPr marL="989013" indent="-276225" algn="l" rtl="0" fontAlgn="base">
        <a:spcBef>
          <a:spcPct val="20000"/>
        </a:spcBef>
        <a:spcAft>
          <a:spcPct val="0"/>
        </a:spcAft>
        <a:buFont typeface="Arial" charset="0"/>
        <a:buChar char="•"/>
        <a:defRPr sz="2400" kern="1200">
          <a:solidFill>
            <a:schemeClr val="accent1"/>
          </a:solidFill>
          <a:latin typeface="+mn-lt"/>
          <a:ea typeface="+mn-ea"/>
          <a:cs typeface="+mn-cs"/>
        </a:defRPr>
      </a:lvl3pPr>
      <a:lvl4pPr marL="1308100" indent="-319088" algn="l" rtl="0" fontAlgn="base">
        <a:spcBef>
          <a:spcPct val="20000"/>
        </a:spcBef>
        <a:spcAft>
          <a:spcPct val="0"/>
        </a:spcAft>
        <a:buFont typeface="Arial" charset="0"/>
        <a:buChar char="–"/>
        <a:defRPr sz="2000" kern="1200">
          <a:solidFill>
            <a:schemeClr val="accent1"/>
          </a:solidFill>
          <a:latin typeface="+mn-lt"/>
          <a:ea typeface="+mn-ea"/>
          <a:cs typeface="+mn-cs"/>
        </a:defRPr>
      </a:lvl4pPr>
      <a:lvl5pPr marL="1679575" indent="-328613" algn="l" rtl="0" fontAlgn="base">
        <a:spcBef>
          <a:spcPct val="20000"/>
        </a:spcBef>
        <a:spcAft>
          <a:spcPct val="0"/>
        </a:spcAft>
        <a:buFont typeface="Arial" charset="0"/>
        <a:buChar char="»"/>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Platshållare för rubrik 1"/>
          <p:cNvSpPr>
            <a:spLocks noGrp="1"/>
          </p:cNvSpPr>
          <p:nvPr>
            <p:ph type="title"/>
          </p:nvPr>
        </p:nvSpPr>
        <p:spPr bwMode="auto">
          <a:xfrm>
            <a:off x="468313" y="576263"/>
            <a:ext cx="82296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smtClean="0"/>
              <a:t>Klicka här för att ändra format</a:t>
            </a:r>
          </a:p>
        </p:txBody>
      </p:sp>
      <p:sp>
        <p:nvSpPr>
          <p:cNvPr id="2051" name="Platshållare för text 2"/>
          <p:cNvSpPr>
            <a:spLocks noGrp="1"/>
          </p:cNvSpPr>
          <p:nvPr>
            <p:ph type="body" idx="1"/>
          </p:nvPr>
        </p:nvSpPr>
        <p:spPr bwMode="auto">
          <a:xfrm>
            <a:off x="457200" y="1773238"/>
            <a:ext cx="82296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pitchFamily="34" charset="0"/>
                <a:cs typeface="+mn-cs"/>
              </a:defRPr>
            </a:lvl1pPr>
          </a:lstStyle>
          <a:p>
            <a:pPr>
              <a:defRPr/>
            </a:pPr>
            <a:fld id="{8EB88504-408C-48F4-AF34-FBD9C1212DC1}" type="datetimeFigureOut">
              <a:rPr lang="sv-SE"/>
              <a:pPr>
                <a:defRPr/>
              </a:pPr>
              <a:t>2022-04-08</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latin typeface="Arial" pitchFamily="34" charset="0"/>
                <a:cs typeface="+mn-cs"/>
              </a:defRPr>
            </a:lvl1pPr>
          </a:lstStyle>
          <a:p>
            <a:pPr>
              <a:defRPr/>
            </a:pPr>
            <a:fld id="{7751A264-3CFE-4CEC-B45F-8DC56DF0F5A1}" type="slidenum">
              <a:rPr lang="sv-SE"/>
              <a:pPr>
                <a:defRPr/>
              </a:pPr>
              <a:t>‹#›</a:t>
            </a:fld>
            <a:endParaRPr lang="sv-SE"/>
          </a:p>
        </p:txBody>
      </p:sp>
      <p:pic>
        <p:nvPicPr>
          <p:cNvPr id="2055" name="Bildobjekt 11" descr="sakn-logotyp-FS.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7488" y="0"/>
            <a:ext cx="10890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780" r:id="rId4"/>
  </p:sldLayoutIdLst>
  <p:timing>
    <p:tnLst>
      <p:par>
        <p:cTn id="1" dur="indefinite" restart="never" nodeType="tmRoot"/>
      </p:par>
    </p:tnLst>
  </p:timing>
  <p:txStyles>
    <p:titleStyle>
      <a:lvl1pPr algn="l" rtl="0" fontAlgn="base">
        <a:spcBef>
          <a:spcPct val="0"/>
        </a:spcBef>
        <a:spcAft>
          <a:spcPct val="0"/>
        </a:spcAft>
        <a:defRPr sz="4400" kern="1200">
          <a:solidFill>
            <a:schemeClr val="accent1"/>
          </a:solidFill>
          <a:latin typeface="Cambria" pitchFamily="18" charset="0"/>
          <a:ea typeface="+mj-ea"/>
          <a:cs typeface="+mj-cs"/>
        </a:defRPr>
      </a:lvl1pPr>
      <a:lvl2pPr algn="l" rtl="0" fontAlgn="base">
        <a:spcBef>
          <a:spcPct val="0"/>
        </a:spcBef>
        <a:spcAft>
          <a:spcPct val="0"/>
        </a:spcAft>
        <a:defRPr sz="4400">
          <a:solidFill>
            <a:schemeClr val="accent1"/>
          </a:solidFill>
          <a:latin typeface="Cambria" pitchFamily="18" charset="0"/>
        </a:defRPr>
      </a:lvl2pPr>
      <a:lvl3pPr algn="l" rtl="0" fontAlgn="base">
        <a:spcBef>
          <a:spcPct val="0"/>
        </a:spcBef>
        <a:spcAft>
          <a:spcPct val="0"/>
        </a:spcAft>
        <a:defRPr sz="4400">
          <a:solidFill>
            <a:schemeClr val="accent1"/>
          </a:solidFill>
          <a:latin typeface="Cambria" pitchFamily="18" charset="0"/>
        </a:defRPr>
      </a:lvl3pPr>
      <a:lvl4pPr algn="l" rtl="0" fontAlgn="base">
        <a:spcBef>
          <a:spcPct val="0"/>
        </a:spcBef>
        <a:spcAft>
          <a:spcPct val="0"/>
        </a:spcAft>
        <a:defRPr sz="4400">
          <a:solidFill>
            <a:schemeClr val="accent1"/>
          </a:solidFill>
          <a:latin typeface="Cambria" pitchFamily="18" charset="0"/>
        </a:defRPr>
      </a:lvl4pPr>
      <a:lvl5pPr algn="l" rtl="0" fontAlgn="base">
        <a:spcBef>
          <a:spcPct val="0"/>
        </a:spcBef>
        <a:spcAft>
          <a:spcPct val="0"/>
        </a:spcAft>
        <a:defRPr sz="4400">
          <a:solidFill>
            <a:schemeClr val="accent1"/>
          </a:solidFill>
          <a:latin typeface="Cambria" pitchFamily="18" charset="0"/>
        </a:defRPr>
      </a:lvl5pPr>
      <a:lvl6pPr marL="457200" algn="l" rtl="0" fontAlgn="base">
        <a:spcBef>
          <a:spcPct val="0"/>
        </a:spcBef>
        <a:spcAft>
          <a:spcPct val="0"/>
        </a:spcAft>
        <a:defRPr sz="4400">
          <a:solidFill>
            <a:schemeClr val="accent1"/>
          </a:solidFill>
          <a:latin typeface="Cambria" pitchFamily="18" charset="0"/>
        </a:defRPr>
      </a:lvl6pPr>
      <a:lvl7pPr marL="914400" algn="l" rtl="0" fontAlgn="base">
        <a:spcBef>
          <a:spcPct val="0"/>
        </a:spcBef>
        <a:spcAft>
          <a:spcPct val="0"/>
        </a:spcAft>
        <a:defRPr sz="4400">
          <a:solidFill>
            <a:schemeClr val="accent1"/>
          </a:solidFill>
          <a:latin typeface="Cambria" pitchFamily="18" charset="0"/>
        </a:defRPr>
      </a:lvl7pPr>
      <a:lvl8pPr marL="1371600" algn="l" rtl="0" fontAlgn="base">
        <a:spcBef>
          <a:spcPct val="0"/>
        </a:spcBef>
        <a:spcAft>
          <a:spcPct val="0"/>
        </a:spcAft>
        <a:defRPr sz="4400">
          <a:solidFill>
            <a:schemeClr val="accent1"/>
          </a:solidFill>
          <a:latin typeface="Cambria" pitchFamily="18" charset="0"/>
        </a:defRPr>
      </a:lvl8pPr>
      <a:lvl9pPr marL="1828800" algn="l" rtl="0" fontAlgn="base">
        <a:spcBef>
          <a:spcPct val="0"/>
        </a:spcBef>
        <a:spcAft>
          <a:spcPct val="0"/>
        </a:spcAft>
        <a:defRPr sz="4400">
          <a:solidFill>
            <a:schemeClr val="accent1"/>
          </a:solidFill>
          <a:latin typeface="Cambria" pitchFamily="18" charset="0"/>
        </a:defRPr>
      </a:lvl9pPr>
    </p:titleStyle>
    <p:bodyStyle>
      <a:lvl1pPr marL="342900" indent="-342900" algn="l" rtl="0" fontAlgn="base">
        <a:spcBef>
          <a:spcPct val="20000"/>
        </a:spcBef>
        <a:spcAft>
          <a:spcPct val="0"/>
        </a:spcAft>
        <a:buFont typeface="Arial" charset="0"/>
        <a:buChar char="•"/>
        <a:defRPr sz="3200" kern="1200">
          <a:solidFill>
            <a:schemeClr val="accent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accent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accent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accent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smtClean="0"/>
              <a:t>Klicka här för att ändra format</a:t>
            </a:r>
          </a:p>
        </p:txBody>
      </p:sp>
      <p:sp>
        <p:nvSpPr>
          <p:cNvPr id="3075" name="Platshållare för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pitchFamily="34" charset="0"/>
                <a:cs typeface="+mn-cs"/>
              </a:defRPr>
            </a:lvl1pPr>
          </a:lstStyle>
          <a:p>
            <a:pPr>
              <a:defRPr/>
            </a:pPr>
            <a:fld id="{47F718B5-2DBD-408E-A20E-51EE773B9242}" type="datetimeFigureOut">
              <a:rPr lang="sv-SE"/>
              <a:pPr>
                <a:defRPr/>
              </a:pPr>
              <a:t>2022-04-08</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latin typeface="Arial" pitchFamily="34" charset="0"/>
                <a:cs typeface="+mn-cs"/>
              </a:defRPr>
            </a:lvl1pPr>
          </a:lstStyle>
          <a:p>
            <a:pPr>
              <a:defRPr/>
            </a:pPr>
            <a:fld id="{BA2C4B69-2CB5-47EE-942F-6AA107ADE3E0}"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3803"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1" dirty="0">
                <a:solidFill>
                  <a:schemeClr val="tx1">
                    <a:tint val="75000"/>
                  </a:schemeClr>
                </a:solidFill>
                <a:latin typeface="+mn-lt"/>
                <a:cs typeface="+mn-cs"/>
              </a:defRPr>
            </a:lvl1pPr>
          </a:lstStyle>
          <a:p>
            <a:pPr>
              <a:defRPr/>
            </a:pPr>
            <a:endParaRPr lang="sv-SE"/>
          </a:p>
        </p:txBody>
      </p:sp>
      <p:sp>
        <p:nvSpPr>
          <p:cNvPr id="5" name="Platshållare för sidfot 4"/>
          <p:cNvSpPr>
            <a:spLocks noGrp="1"/>
          </p:cNvSpPr>
          <p:nvPr>
            <p:ph type="ftr" sz="quarter" idx="3"/>
          </p:nvPr>
        </p:nvSpPr>
        <p:spPr>
          <a:xfrm>
            <a:off x="3124200" y="6356350"/>
            <a:ext cx="43053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tint val="75000"/>
                  </a:schemeClr>
                </a:solidFill>
                <a:latin typeface="+mn-lt"/>
                <a:cs typeface="+mn-cs"/>
              </a:defRPr>
            </a:lvl1pPr>
          </a:lstStyle>
          <a:p>
            <a:pPr>
              <a:defRPr/>
            </a:pPr>
            <a:endParaRPr lang="sv-SE"/>
          </a:p>
        </p:txBody>
      </p:sp>
      <p:pic>
        <p:nvPicPr>
          <p:cNvPr id="4100" name="Bildobjekt 7" descr="sakn-dekorelement-segment-vit.wmf"/>
          <p:cNvPicPr>
            <a:picLocks noChangeAspect="1"/>
          </p:cNvPicPr>
          <p:nvPr/>
        </p:nvPicPr>
        <p:blipFill>
          <a:blip r:embed="rId11">
            <a:extLst>
              <a:ext uri="{28A0092B-C50C-407E-A947-70E740481C1C}">
                <a14:useLocalDpi xmlns:a14="http://schemas.microsoft.com/office/drawing/2010/main" val="0"/>
              </a:ext>
            </a:extLst>
          </a:blip>
          <a:srcRect r="7191"/>
          <a:stretch>
            <a:fillRect/>
          </a:stretch>
        </p:blipFill>
        <p:spPr bwMode="auto">
          <a:xfrm>
            <a:off x="7299325" y="0"/>
            <a:ext cx="1844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Bildobjekt 9" descr="sakn-logotyp-VIT.wm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3652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Platshållare för rubrik 12"/>
          <p:cNvSpPr>
            <a:spLocks noGrp="1"/>
          </p:cNvSpPr>
          <p:nvPr>
            <p:ph type="title"/>
          </p:nvPr>
        </p:nvSpPr>
        <p:spPr bwMode="auto">
          <a:xfrm>
            <a:off x="454025" y="784225"/>
            <a:ext cx="79009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smtClean="0"/>
              <a:t>Klicka här för att ändra format</a:t>
            </a:r>
          </a:p>
        </p:txBody>
      </p:sp>
      <p:sp>
        <p:nvSpPr>
          <p:cNvPr id="4103" name="Platshållare för text 13"/>
          <p:cNvSpPr>
            <a:spLocks noGrp="1"/>
          </p:cNvSpPr>
          <p:nvPr>
            <p:ph type="body" idx="1"/>
          </p:nvPr>
        </p:nvSpPr>
        <p:spPr bwMode="auto">
          <a:xfrm>
            <a:off x="454025" y="2001838"/>
            <a:ext cx="7900988"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Tree>
  </p:cSld>
  <p:clrMap bg1="dk1" tx1="lt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805" r:id="rId9"/>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01675" indent="-31908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977900" indent="-2444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296988" indent="-28733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1627188" indent="-307975"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v.wikipedia.org/wiki/V%C3%A4stmanlands_l%C3%A4n" TargetMode="External"/><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hyperlink" Target="http://sv.wikipedia.org/wiki/Sala" TargetMode="External"/><Relationship Id="rId4" Type="http://schemas.openxmlformats.org/officeDocument/2006/relationships/hyperlink" Target="http://sv.wikipedia.org/wiki/V%C3%A4stmanlands_tingsr%C3%A4t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sala.se/webbradio"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pic>
        <p:nvPicPr>
          <p:cNvPr id="4" name="Bildobjekt 3"/>
          <p:cNvPicPr>
            <a:picLocks noChangeAspect="1"/>
          </p:cNvPicPr>
          <p:nvPr/>
        </p:nvPicPr>
        <p:blipFill rotWithShape="1">
          <a:blip r:embed="rId2" cstate="print">
            <a:extLst>
              <a:ext uri="{28A0092B-C50C-407E-A947-70E740481C1C}">
                <a14:useLocalDpi xmlns:a14="http://schemas.microsoft.com/office/drawing/2010/main" val="0"/>
              </a:ext>
            </a:extLst>
          </a:blip>
          <a:srcRect l="5944" r="5340" b="602"/>
          <a:stretch/>
        </p:blipFill>
        <p:spPr>
          <a:xfrm>
            <a:off x="0" y="1"/>
            <a:ext cx="9144000" cy="6858000"/>
          </a:xfrm>
          <a:prstGeom prst="rect">
            <a:avLst/>
          </a:prstGeom>
        </p:spPr>
      </p:pic>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6632"/>
            <a:ext cx="1365507" cy="719329"/>
          </a:xfrm>
          <a:prstGeom prst="rect">
            <a:avLst/>
          </a:prstGeom>
        </p:spPr>
      </p:pic>
    </p:spTree>
    <p:extLst>
      <p:ext uri="{BB962C8B-B14F-4D97-AF65-F5344CB8AC3E}">
        <p14:creationId xmlns:p14="http://schemas.microsoft.com/office/powerpoint/2010/main" val="3898532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6B8C0F8-8737-4584-AAF1-913BF102EAF4}"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22531" name="Platshållare för sidfot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pic>
        <p:nvPicPr>
          <p:cNvPr id="22532" name="Platshållare för innehåll 15" descr="sveriges-lä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857250"/>
            <a:ext cx="1693863"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Bildobjekt 8" descr="sveriges-län-kommun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9213" y="857250"/>
            <a:ext cx="1697037"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Bildobjekt 9" descr="Sverige-u-län.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6450" y="857250"/>
            <a:ext cx="1697038"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Bildobjekt 10" descr="Sala-kommun.png"/>
          <p:cNvPicPr>
            <a:picLocks noChangeAspect="1"/>
          </p:cNvPicPr>
          <p:nvPr/>
        </p:nvPicPr>
        <p:blipFill>
          <a:blip r:embed="rId5">
            <a:extLst>
              <a:ext uri="{28A0092B-C50C-407E-A947-70E740481C1C}">
                <a14:useLocalDpi xmlns:a14="http://schemas.microsoft.com/office/drawing/2010/main" val="0"/>
              </a:ext>
            </a:extLst>
          </a:blip>
          <a:srcRect l="19615" t="69164"/>
          <a:stretch>
            <a:fillRect/>
          </a:stretch>
        </p:blipFill>
        <p:spPr bwMode="auto">
          <a:xfrm>
            <a:off x="7140575" y="2357438"/>
            <a:ext cx="117157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ruta 11"/>
          <p:cNvSpPr txBox="1">
            <a:spLocks noChangeArrowheads="1"/>
          </p:cNvSpPr>
          <p:nvPr/>
        </p:nvSpPr>
        <p:spPr bwMode="auto">
          <a:xfrm>
            <a:off x="142875" y="5072063"/>
            <a:ext cx="228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sz="1600" dirty="0">
                <a:latin typeface="Cambria" pitchFamily="18" charset="0"/>
              </a:rPr>
              <a:t>21 län</a:t>
            </a:r>
            <a:br>
              <a:rPr lang="sv-SE" sz="1600" dirty="0">
                <a:latin typeface="Cambria" pitchFamily="18" charset="0"/>
              </a:rPr>
            </a:br>
            <a:r>
              <a:rPr lang="sv-SE" sz="1600" dirty="0">
                <a:latin typeface="Cambria" pitchFamily="18" charset="0"/>
              </a:rPr>
              <a:t>20 </a:t>
            </a:r>
            <a:r>
              <a:rPr lang="sv-SE" sz="1600" dirty="0" smtClean="0">
                <a:latin typeface="Cambria" pitchFamily="18" charset="0"/>
              </a:rPr>
              <a:t>regioner</a:t>
            </a:r>
            <a:endParaRPr lang="sv-SE" sz="1600" dirty="0">
              <a:latin typeface="Cambria" pitchFamily="18" charset="0"/>
            </a:endParaRPr>
          </a:p>
          <a:p>
            <a:pPr eaLnBrk="1" hangingPunct="1"/>
            <a:r>
              <a:rPr lang="sv-SE" sz="1600" dirty="0">
                <a:latin typeface="Cambria" pitchFamily="18" charset="0"/>
              </a:rPr>
              <a:t>Folkmängd: 10 452 326</a:t>
            </a:r>
          </a:p>
        </p:txBody>
      </p:sp>
      <p:sp>
        <p:nvSpPr>
          <p:cNvPr id="22537" name="textruta 12"/>
          <p:cNvSpPr txBox="1">
            <a:spLocks noChangeArrowheads="1"/>
          </p:cNvSpPr>
          <p:nvPr/>
        </p:nvSpPr>
        <p:spPr bwMode="auto">
          <a:xfrm>
            <a:off x="2428875" y="5072063"/>
            <a:ext cx="1692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sz="1600">
                <a:latin typeface="Cambria" pitchFamily="18" charset="0"/>
              </a:rPr>
              <a:t>290 kommuner</a:t>
            </a:r>
          </a:p>
        </p:txBody>
      </p:sp>
      <p:sp>
        <p:nvSpPr>
          <p:cNvPr id="22538" name="textruta 13"/>
          <p:cNvSpPr txBox="1">
            <a:spLocks noChangeArrowheads="1"/>
          </p:cNvSpPr>
          <p:nvPr/>
        </p:nvSpPr>
        <p:spPr bwMode="auto">
          <a:xfrm>
            <a:off x="4357688" y="5072063"/>
            <a:ext cx="22145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sz="1600" dirty="0">
                <a:latin typeface="Cambria" pitchFamily="18" charset="0"/>
              </a:rPr>
              <a:t>Västmanlands län och </a:t>
            </a:r>
            <a:r>
              <a:rPr lang="sv-SE" sz="1600" dirty="0" smtClean="0">
                <a:latin typeface="Cambria" pitchFamily="18" charset="0"/>
              </a:rPr>
              <a:t>region</a:t>
            </a:r>
            <a:endParaRPr lang="sv-SE" sz="1600" dirty="0">
              <a:latin typeface="Cambria" pitchFamily="18" charset="0"/>
            </a:endParaRPr>
          </a:p>
          <a:p>
            <a:pPr eaLnBrk="1" hangingPunct="1"/>
            <a:r>
              <a:rPr lang="sv-SE" sz="1600" dirty="0">
                <a:latin typeface="Cambria" pitchFamily="18" charset="0"/>
              </a:rPr>
              <a:t>Folkmängd: 278 967</a:t>
            </a:r>
          </a:p>
        </p:txBody>
      </p:sp>
      <p:sp>
        <p:nvSpPr>
          <p:cNvPr id="22539" name="textruta 14"/>
          <p:cNvSpPr txBox="1">
            <a:spLocks noChangeArrowheads="1"/>
          </p:cNvSpPr>
          <p:nvPr/>
        </p:nvSpPr>
        <p:spPr bwMode="auto">
          <a:xfrm>
            <a:off x="6880225" y="5072063"/>
            <a:ext cx="16922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sz="1600" dirty="0">
                <a:latin typeface="Cambria" pitchFamily="18" charset="0"/>
              </a:rPr>
              <a:t>Västmanland och</a:t>
            </a:r>
          </a:p>
          <a:p>
            <a:pPr eaLnBrk="1" hangingPunct="1"/>
            <a:r>
              <a:rPr lang="sv-SE" sz="1600" dirty="0">
                <a:latin typeface="Cambria" pitchFamily="18" charset="0"/>
              </a:rPr>
              <a:t>Sala kommun </a:t>
            </a:r>
            <a:br>
              <a:rPr lang="sv-SE" sz="1600" dirty="0">
                <a:latin typeface="Cambria" pitchFamily="18" charset="0"/>
              </a:rPr>
            </a:br>
            <a:r>
              <a:rPr lang="sv-SE" sz="1600" dirty="0">
                <a:latin typeface="Cambria" pitchFamily="18" charset="0"/>
              </a:rPr>
              <a:t>(</a:t>
            </a:r>
            <a:r>
              <a:rPr lang="sv-SE" sz="1600" dirty="0" smtClean="0">
                <a:latin typeface="Cambria" pitchFamily="18" charset="0"/>
              </a:rPr>
              <a:t>22 998 </a:t>
            </a:r>
            <a:r>
              <a:rPr lang="sv-SE" sz="1600" dirty="0">
                <a:latin typeface="Cambria" pitchFamily="18" charset="0"/>
              </a:rPr>
              <a:t>inv.)</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ktangel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3554" name="Platshållare för innehåll 9" descr="SalaKommunKartaÖversikt-2009.png"/>
          <p:cNvPicPr>
            <a:picLocks noGrp="1" noChangeAspect="1"/>
          </p:cNvPicPr>
          <p:nvPr>
            <p:ph idx="1"/>
          </p:nvPr>
        </p:nvPicPr>
        <p:blipFill rotWithShape="1">
          <a:blip r:embed="rId2">
            <a:extLst>
              <a:ext uri="{28A0092B-C50C-407E-A947-70E740481C1C}">
                <a14:useLocalDpi xmlns:a14="http://schemas.microsoft.com/office/drawing/2010/main" val="0"/>
              </a:ext>
            </a:extLst>
          </a:blip>
          <a:srcRect t="-400"/>
          <a:stretch/>
        </p:blipFill>
        <p:spPr>
          <a:xfrm>
            <a:off x="611560" y="198537"/>
            <a:ext cx="5142164" cy="6021288"/>
          </a:xfrm>
        </p:spPr>
      </p:pic>
      <p:sp>
        <p:nvSpPr>
          <p:cNvPr id="23555"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600286A5-5814-4329-8B3E-D74A47EE63BC}"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graphicFrame>
        <p:nvGraphicFramePr>
          <p:cNvPr id="2" name="Tabell 1"/>
          <p:cNvGraphicFramePr>
            <a:graphicFrameLocks noGrp="1"/>
          </p:cNvGraphicFramePr>
          <p:nvPr>
            <p:extLst>
              <p:ext uri="{D42A27DB-BD31-4B8C-83A1-F6EECF244321}">
                <p14:modId xmlns:p14="http://schemas.microsoft.com/office/powerpoint/2010/main" val="2662333924"/>
              </p:ext>
            </p:extLst>
          </p:nvPr>
        </p:nvGraphicFramePr>
        <p:xfrm>
          <a:off x="5940152" y="368686"/>
          <a:ext cx="3132560" cy="3702838"/>
        </p:xfrm>
        <a:graphic>
          <a:graphicData uri="http://schemas.openxmlformats.org/drawingml/2006/table">
            <a:tbl>
              <a:tblPr/>
              <a:tblGrid>
                <a:gridCol w="1440161">
                  <a:extLst>
                    <a:ext uri="{9D8B030D-6E8A-4147-A177-3AD203B41FA5}">
                      <a16:colId xmlns:a16="http://schemas.microsoft.com/office/drawing/2014/main" val="20000"/>
                    </a:ext>
                  </a:extLst>
                </a:gridCol>
                <a:gridCol w="1692399">
                  <a:extLst>
                    <a:ext uri="{9D8B030D-6E8A-4147-A177-3AD203B41FA5}">
                      <a16:colId xmlns:a16="http://schemas.microsoft.com/office/drawing/2014/main" val="20001"/>
                    </a:ext>
                  </a:extLst>
                </a:gridCol>
              </a:tblGrid>
              <a:tr h="282484">
                <a:tc>
                  <a:txBody>
                    <a:bodyPr/>
                    <a:lstStyle/>
                    <a:p>
                      <a:pPr algn="l" fontAlgn="t"/>
                      <a:r>
                        <a:rPr lang="sv-SE" sz="1400" u="none" strike="noStrike" dirty="0">
                          <a:solidFill>
                            <a:schemeClr val="accent1"/>
                          </a:solidFill>
                          <a:effectLst/>
                        </a:rPr>
                        <a:t>Län</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tc>
                  <a:txBody>
                    <a:bodyPr/>
                    <a:lstStyle/>
                    <a:p>
                      <a:pPr fontAlgn="t"/>
                      <a:r>
                        <a:rPr lang="sv-SE" sz="1400" u="none" strike="noStrike" dirty="0">
                          <a:solidFill>
                            <a:schemeClr val="accent1"/>
                          </a:solidFill>
                          <a:effectLst/>
                          <a:hlinkClick r:id="rId3" tooltip="Västmanlands län"/>
                        </a:rPr>
                        <a:t>Västmanlands län</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extLst>
                  <a:ext uri="{0D108BD9-81ED-4DB2-BD59-A6C34878D82A}">
                    <a16:rowId xmlns:a16="http://schemas.microsoft.com/office/drawing/2014/main" val="10000"/>
                  </a:ext>
                </a:extLst>
              </a:tr>
              <a:tr h="404698">
                <a:tc>
                  <a:txBody>
                    <a:bodyPr/>
                    <a:lstStyle/>
                    <a:p>
                      <a:pPr algn="l" fontAlgn="t"/>
                      <a:r>
                        <a:rPr lang="sv-SE" sz="1400" u="none" strike="noStrike" dirty="0">
                          <a:solidFill>
                            <a:schemeClr val="accent1"/>
                          </a:solidFill>
                          <a:effectLst/>
                        </a:rPr>
                        <a:t>Landskap</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tc>
                  <a:txBody>
                    <a:bodyPr/>
                    <a:lstStyle/>
                    <a:p>
                      <a:pPr fontAlgn="t"/>
                      <a:r>
                        <a:rPr lang="sv-SE" sz="1400" u="none" strike="noStrike" dirty="0">
                          <a:solidFill>
                            <a:schemeClr val="accent1"/>
                          </a:solidFill>
                          <a:effectLst/>
                        </a:rPr>
                        <a:t>Västmanland</a:t>
                      </a:r>
                      <a:r>
                        <a:rPr lang="sv-SE" sz="1400" dirty="0">
                          <a:solidFill>
                            <a:schemeClr val="accent1"/>
                          </a:solidFill>
                          <a:effectLst/>
                        </a:rPr>
                        <a:t> och </a:t>
                      </a:r>
                      <a:r>
                        <a:rPr lang="sv-SE" sz="1400" dirty="0" smtClean="0">
                          <a:solidFill>
                            <a:schemeClr val="accent1"/>
                          </a:solidFill>
                          <a:effectLst/>
                        </a:rPr>
                        <a:t/>
                      </a:r>
                      <a:br>
                        <a:rPr lang="sv-SE" sz="1400" dirty="0" smtClean="0">
                          <a:solidFill>
                            <a:schemeClr val="accent1"/>
                          </a:solidFill>
                          <a:effectLst/>
                        </a:rPr>
                      </a:br>
                      <a:r>
                        <a:rPr lang="sv-SE" sz="1400" u="none" strike="noStrike" dirty="0" smtClean="0">
                          <a:solidFill>
                            <a:schemeClr val="accent1"/>
                          </a:solidFill>
                          <a:effectLst/>
                        </a:rPr>
                        <a:t>Uppland</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404698">
                <a:tc>
                  <a:txBody>
                    <a:bodyPr/>
                    <a:lstStyle/>
                    <a:p>
                      <a:pPr algn="l" fontAlgn="t"/>
                      <a:r>
                        <a:rPr lang="sv-SE" sz="1400" u="none" strike="noStrike" dirty="0">
                          <a:solidFill>
                            <a:schemeClr val="accent1"/>
                          </a:solidFill>
                          <a:effectLst/>
                        </a:rPr>
                        <a:t>Domsaga</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tc>
                  <a:txBody>
                    <a:bodyPr/>
                    <a:lstStyle/>
                    <a:p>
                      <a:pPr fontAlgn="t"/>
                      <a:r>
                        <a:rPr lang="sv-SE" sz="1400" u="none" strike="noStrike" dirty="0">
                          <a:solidFill>
                            <a:schemeClr val="accent1"/>
                          </a:solidFill>
                          <a:effectLst/>
                          <a:hlinkClick r:id="rId4" tooltip="Västmanlands tingsrätt"/>
                        </a:rPr>
                        <a:t>Västmanlands domsaga</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r h="355278">
                <a:tc>
                  <a:txBody>
                    <a:bodyPr/>
                    <a:lstStyle/>
                    <a:p>
                      <a:pPr algn="l" fontAlgn="t"/>
                      <a:r>
                        <a:rPr lang="sv-SE" sz="1400" dirty="0">
                          <a:solidFill>
                            <a:schemeClr val="accent1"/>
                          </a:solidFill>
                          <a:effectLst/>
                        </a:rPr>
                        <a:t>Läge</a:t>
                      </a: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tc>
                  <a:txBody>
                    <a:bodyPr/>
                    <a:lstStyle/>
                    <a:p>
                      <a:pPr fontAlgn="t"/>
                      <a:r>
                        <a:rPr lang="sv-SE" sz="1400" u="none" strike="noStrike" dirty="0">
                          <a:solidFill>
                            <a:schemeClr val="accent1"/>
                          </a:solidFill>
                          <a:effectLst/>
                        </a:rPr>
                        <a:t>59°55′0″N </a:t>
                      </a:r>
                      <a:r>
                        <a:rPr lang="sv-SE" sz="1400" u="none" strike="noStrike" dirty="0" smtClean="0">
                          <a:solidFill>
                            <a:schemeClr val="accent1"/>
                          </a:solidFill>
                          <a:effectLst/>
                        </a:rPr>
                        <a:t>16°36′0″</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r h="282484">
                <a:tc>
                  <a:txBody>
                    <a:bodyPr/>
                    <a:lstStyle/>
                    <a:p>
                      <a:pPr algn="l" fontAlgn="t"/>
                      <a:r>
                        <a:rPr lang="sv-SE" sz="1400" u="none" strike="noStrike" dirty="0">
                          <a:solidFill>
                            <a:schemeClr val="accent1"/>
                          </a:solidFill>
                          <a:effectLst/>
                        </a:rPr>
                        <a:t>Centralort</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tc>
                  <a:txBody>
                    <a:bodyPr/>
                    <a:lstStyle/>
                    <a:p>
                      <a:pPr fontAlgn="t"/>
                      <a:r>
                        <a:rPr lang="sv-SE" sz="1400" u="none" strike="noStrike" dirty="0">
                          <a:solidFill>
                            <a:schemeClr val="accent1"/>
                          </a:solidFill>
                          <a:effectLst/>
                          <a:hlinkClick r:id="rId5" tooltip="Sala"/>
                        </a:rPr>
                        <a:t>Sala</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extLst>
                  <a:ext uri="{0D108BD9-81ED-4DB2-BD59-A6C34878D82A}">
                    <a16:rowId xmlns:a16="http://schemas.microsoft.com/office/drawing/2014/main" val="10004"/>
                  </a:ext>
                </a:extLst>
              </a:tr>
              <a:tr h="365588">
                <a:tc>
                  <a:txBody>
                    <a:bodyPr/>
                    <a:lstStyle/>
                    <a:p>
                      <a:pPr algn="l" fontAlgn="t"/>
                      <a:r>
                        <a:rPr lang="sv-SE" sz="1400" u="none" strike="noStrike" dirty="0">
                          <a:solidFill>
                            <a:schemeClr val="accent1"/>
                          </a:solidFill>
                          <a:effectLst/>
                        </a:rPr>
                        <a:t>Areal</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tc>
                  <a:txBody>
                    <a:bodyPr/>
                    <a:lstStyle/>
                    <a:p>
                      <a:pPr fontAlgn="t"/>
                      <a:r>
                        <a:rPr lang="sv-SE" sz="1400" dirty="0">
                          <a:solidFill>
                            <a:schemeClr val="accent1"/>
                          </a:solidFill>
                          <a:effectLst/>
                        </a:rPr>
                        <a:t>1 204,39 </a:t>
                      </a:r>
                      <a:r>
                        <a:rPr lang="sv-SE" sz="1400" dirty="0" smtClean="0">
                          <a:solidFill>
                            <a:schemeClr val="accent1"/>
                          </a:solidFill>
                          <a:effectLst/>
                        </a:rPr>
                        <a:t>km²</a:t>
                      </a:r>
                      <a:endParaRPr lang="sv-SE" sz="1400" i="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extLst>
                  <a:ext uri="{0D108BD9-81ED-4DB2-BD59-A6C34878D82A}">
                    <a16:rowId xmlns:a16="http://schemas.microsoft.com/office/drawing/2014/main" val="10005"/>
                  </a:ext>
                </a:extLst>
              </a:tr>
              <a:tr h="282484">
                <a:tc>
                  <a:txBody>
                    <a:bodyPr/>
                    <a:lstStyle/>
                    <a:p>
                      <a:pPr algn="l" fontAlgn="t"/>
                      <a:r>
                        <a:rPr lang="sv-SE" sz="1400">
                          <a:solidFill>
                            <a:schemeClr val="accent1"/>
                          </a:solidFill>
                          <a:effectLst/>
                        </a:rPr>
                        <a:t> - land</a:t>
                      </a: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tc>
                  <a:txBody>
                    <a:bodyPr/>
                    <a:lstStyle/>
                    <a:p>
                      <a:pPr fontAlgn="t"/>
                      <a:r>
                        <a:rPr lang="sv-SE" sz="1400" dirty="0">
                          <a:solidFill>
                            <a:schemeClr val="accent1"/>
                          </a:solidFill>
                          <a:effectLst/>
                        </a:rPr>
                        <a:t>1 166,85 </a:t>
                      </a:r>
                      <a:r>
                        <a:rPr lang="sv-SE" sz="1400" u="none" strike="noStrike" dirty="0">
                          <a:solidFill>
                            <a:schemeClr val="accent1"/>
                          </a:solidFill>
                          <a:effectLst/>
                        </a:rPr>
                        <a:t>km²</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extLst>
                  <a:ext uri="{0D108BD9-81ED-4DB2-BD59-A6C34878D82A}">
                    <a16:rowId xmlns:a16="http://schemas.microsoft.com/office/drawing/2014/main" val="10006"/>
                  </a:ext>
                </a:extLst>
              </a:tr>
              <a:tr h="282484">
                <a:tc>
                  <a:txBody>
                    <a:bodyPr/>
                    <a:lstStyle/>
                    <a:p>
                      <a:pPr algn="l" fontAlgn="t"/>
                      <a:r>
                        <a:rPr lang="sv-SE" sz="1400">
                          <a:solidFill>
                            <a:schemeClr val="accent1"/>
                          </a:solidFill>
                          <a:effectLst/>
                        </a:rPr>
                        <a:t> - vatten</a:t>
                      </a: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tc>
                  <a:txBody>
                    <a:bodyPr/>
                    <a:lstStyle/>
                    <a:p>
                      <a:pPr fontAlgn="t"/>
                      <a:r>
                        <a:rPr lang="sv-SE" sz="1400" dirty="0">
                          <a:solidFill>
                            <a:schemeClr val="accent1"/>
                          </a:solidFill>
                          <a:effectLst/>
                        </a:rPr>
                        <a:t>37,54 </a:t>
                      </a:r>
                      <a:r>
                        <a:rPr lang="sv-SE" sz="1400" u="none" strike="noStrike" dirty="0">
                          <a:solidFill>
                            <a:schemeClr val="accent1"/>
                          </a:solidFill>
                          <a:effectLst/>
                        </a:rPr>
                        <a:t>km²</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extLst>
                  <a:ext uri="{0D108BD9-81ED-4DB2-BD59-A6C34878D82A}">
                    <a16:rowId xmlns:a16="http://schemas.microsoft.com/office/drawing/2014/main" val="10007"/>
                  </a:ext>
                </a:extLst>
              </a:tr>
              <a:tr h="299128">
                <a:tc>
                  <a:txBody>
                    <a:bodyPr/>
                    <a:lstStyle/>
                    <a:p>
                      <a:pPr algn="l" fontAlgn="t"/>
                      <a:r>
                        <a:rPr lang="sv-SE" sz="1400" u="none" strike="noStrike" dirty="0">
                          <a:solidFill>
                            <a:schemeClr val="accent1"/>
                          </a:solidFill>
                          <a:effectLst/>
                        </a:rPr>
                        <a:t>Folkmängd</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tc>
                  <a:txBody>
                    <a:bodyPr/>
                    <a:lstStyle/>
                    <a:p>
                      <a:pPr fontAlgn="t"/>
                      <a:r>
                        <a:rPr lang="sv-SE" sz="1400" dirty="0" smtClean="0">
                          <a:solidFill>
                            <a:schemeClr val="accent1"/>
                          </a:solidFill>
                          <a:effectLst/>
                        </a:rPr>
                        <a:t>22 998</a:t>
                      </a:r>
                      <a:endParaRPr lang="sv-SE" sz="1400" i="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extLst>
                  <a:ext uri="{0D108BD9-81ED-4DB2-BD59-A6C34878D82A}">
                    <a16:rowId xmlns:a16="http://schemas.microsoft.com/office/drawing/2014/main" val="10008"/>
                  </a:ext>
                </a:extLst>
              </a:tr>
              <a:tr h="360040">
                <a:tc>
                  <a:txBody>
                    <a:bodyPr/>
                    <a:lstStyle/>
                    <a:p>
                      <a:pPr algn="l" fontAlgn="t"/>
                      <a:r>
                        <a:rPr lang="sv-SE" sz="1400" u="none" strike="noStrike" dirty="0">
                          <a:solidFill>
                            <a:schemeClr val="accent1"/>
                          </a:solidFill>
                          <a:effectLst/>
                        </a:rPr>
                        <a:t>Befolkningstäthet</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tc>
                  <a:txBody>
                    <a:bodyPr/>
                    <a:lstStyle/>
                    <a:p>
                      <a:pPr fontAlgn="t"/>
                      <a:r>
                        <a:rPr lang="sv-SE" sz="1400" dirty="0" smtClean="0">
                          <a:solidFill>
                            <a:schemeClr val="accent1"/>
                          </a:solidFill>
                          <a:effectLst/>
                        </a:rPr>
                        <a:t>19,09</a:t>
                      </a:r>
                      <a:r>
                        <a:rPr lang="sv-SE" sz="1400" dirty="0">
                          <a:solidFill>
                            <a:schemeClr val="accent1"/>
                          </a:solidFill>
                          <a:effectLst/>
                        </a:rPr>
                        <a:t> </a:t>
                      </a:r>
                      <a:r>
                        <a:rPr lang="sv-SE" sz="1400" dirty="0" smtClean="0">
                          <a:solidFill>
                            <a:schemeClr val="accent1"/>
                          </a:solidFill>
                          <a:effectLst/>
                        </a:rPr>
                        <a:t>inv./</a:t>
                      </a:r>
                      <a:r>
                        <a:rPr lang="sv-SE" sz="1400" u="none" strike="noStrike" dirty="0" smtClean="0">
                          <a:solidFill>
                            <a:schemeClr val="accent1"/>
                          </a:solidFill>
                          <a:effectLst/>
                        </a:rPr>
                        <a:t>km²</a:t>
                      </a:r>
                      <a:endParaRPr lang="sv-SE" sz="1400" i="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extLst>
                  <a:ext uri="{0D108BD9-81ED-4DB2-BD59-A6C34878D82A}">
                    <a16:rowId xmlns:a16="http://schemas.microsoft.com/office/drawing/2014/main" val="10009"/>
                  </a:ext>
                </a:extLst>
              </a:tr>
              <a:tr h="282484">
                <a:tc>
                  <a:txBody>
                    <a:bodyPr/>
                    <a:lstStyle/>
                    <a:p>
                      <a:pPr algn="l" fontAlgn="t"/>
                      <a:r>
                        <a:rPr lang="sv-SE" sz="1400" u="none" strike="noStrike" dirty="0">
                          <a:solidFill>
                            <a:schemeClr val="accent1"/>
                          </a:solidFill>
                          <a:effectLst/>
                        </a:rPr>
                        <a:t>Kommunkod</a:t>
                      </a:r>
                      <a:endParaRPr lang="sv-SE" sz="1400" dirty="0">
                        <a:solidFill>
                          <a:schemeClr val="accent1"/>
                        </a:solidFill>
                        <a:effectLst/>
                      </a:endParaRP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tc>
                  <a:txBody>
                    <a:bodyPr/>
                    <a:lstStyle/>
                    <a:p>
                      <a:pPr fontAlgn="t"/>
                      <a:r>
                        <a:rPr lang="sv-SE" sz="1400" dirty="0">
                          <a:solidFill>
                            <a:schemeClr val="accent1"/>
                          </a:solidFill>
                          <a:effectLst/>
                        </a:rPr>
                        <a:t>1981</a:t>
                      </a:r>
                    </a:p>
                  </a:txBody>
                  <a:tcPr marL="28471" marR="28471" marT="14236" marB="14236">
                    <a:lnL w="9525" cap="flat" cmpd="sng" algn="ctr">
                      <a:solidFill>
                        <a:srgbClr val="CCD2D9"/>
                      </a:solidFill>
                      <a:prstDash val="solid"/>
                      <a:round/>
                      <a:headEnd type="none" w="med" len="med"/>
                      <a:tailEnd type="none" w="med" len="med"/>
                    </a:lnL>
                    <a:lnR w="9525" cap="flat" cmpd="sng" algn="ctr">
                      <a:solidFill>
                        <a:srgbClr val="CCD2D9"/>
                      </a:solidFill>
                      <a:prstDash val="solid"/>
                      <a:round/>
                      <a:headEnd type="none" w="med" len="med"/>
                      <a:tailEnd type="none" w="med" len="med"/>
                    </a:lnR>
                    <a:lnT w="9525" cap="flat" cmpd="sng" algn="ctr">
                      <a:solidFill>
                        <a:srgbClr val="CCD2D9"/>
                      </a:solidFill>
                      <a:prstDash val="solid"/>
                      <a:round/>
                      <a:headEnd type="none" w="med" len="med"/>
                      <a:tailEnd type="none" w="med" len="med"/>
                    </a:lnT>
                    <a:lnB w="9525" cap="flat" cmpd="sng" algn="ctr">
                      <a:solidFill>
                        <a:srgbClr val="CCD2D9"/>
                      </a:solidFill>
                      <a:prstDash val="solid"/>
                      <a:round/>
                      <a:headEnd type="none" w="med" len="med"/>
                      <a:tailEnd type="none" w="med" len="med"/>
                    </a:lnB>
                    <a:solidFill>
                      <a:srgbClr val="F9F9F9"/>
                    </a:solidFill>
                  </a:tcPr>
                </a:tc>
                <a:extLst>
                  <a:ext uri="{0D108BD9-81ED-4DB2-BD59-A6C34878D82A}">
                    <a16:rowId xmlns:a16="http://schemas.microsoft.com/office/drawing/2014/main" val="10010"/>
                  </a:ext>
                </a:extLst>
              </a:tr>
            </a:tbl>
          </a:graphicData>
        </a:graphic>
      </p:graphicFrame>
      <p:pic>
        <p:nvPicPr>
          <p:cNvPr id="2050" name="Picture 2" descr="http://upload.wikimedia.org/wikipedia/commons/thumb/9/9a/Ambox_globe.svg/15px-Ambox_glob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4313" y="1647825"/>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upload.wikimedia.org/wikipedia/commons/thumb/9/9a/Ambox_globe.svg/15px-Ambox_glob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4313" y="1647825"/>
            <a:ext cx="142875" cy="142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ubrik 14"/>
          <p:cNvSpPr>
            <a:spLocks noGrp="1"/>
          </p:cNvSpPr>
          <p:nvPr>
            <p:ph type="title"/>
          </p:nvPr>
        </p:nvSpPr>
        <p:spPr/>
        <p:txBody>
          <a:bodyPr/>
          <a:lstStyle/>
          <a:p>
            <a:r>
              <a:rPr lang="sv-SE" smtClean="0"/>
              <a:t>Kommunikationer</a:t>
            </a:r>
          </a:p>
        </p:txBody>
      </p:sp>
      <p:sp>
        <p:nvSpPr>
          <p:cNvPr id="24579"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91F7607F-BE83-432C-ACB0-9F14AAF04104}"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24580" name="Platshållare för sidfot 4"/>
          <p:cNvSpPr>
            <a:spLocks noGrp="1"/>
          </p:cNvSpPr>
          <p:nvPr>
            <p:ph type="ftr" sz="quarter" idx="4294967295"/>
          </p:nvPr>
        </p:nvSpPr>
        <p:spPr bwMode="auto">
          <a:xfrm>
            <a:off x="3124200" y="6356350"/>
            <a:ext cx="43195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pic>
        <p:nvPicPr>
          <p:cNvPr id="24581" name="Platshållare för innehåll 6" descr="Sala_kommunikationer.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07704" y="1777900"/>
            <a:ext cx="4114412" cy="4078762"/>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p:cNvSpPr>
            <a:spLocks noGrp="1"/>
          </p:cNvSpPr>
          <p:nvPr>
            <p:ph type="title"/>
          </p:nvPr>
        </p:nvSpPr>
        <p:spPr/>
        <p:txBody>
          <a:bodyPr/>
          <a:lstStyle/>
          <a:p>
            <a:r>
              <a:rPr lang="sv-SE" dirty="0" smtClean="0"/>
              <a:t>Befolkningsutveckling</a:t>
            </a:r>
          </a:p>
        </p:txBody>
      </p:sp>
      <p:sp>
        <p:nvSpPr>
          <p:cNvPr id="25603"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1BD858A-327E-4926-B031-34C92DC81023}"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25604" name="Platshållare för sidfot 4"/>
          <p:cNvSpPr>
            <a:spLocks noGrp="1"/>
          </p:cNvSpPr>
          <p:nvPr>
            <p:ph type="ftr" sz="quarter" idx="4294967295"/>
          </p:nvPr>
        </p:nvSpPr>
        <p:spPr bwMode="auto">
          <a:xfrm>
            <a:off x="3124200" y="6356350"/>
            <a:ext cx="43195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graphicFrame>
        <p:nvGraphicFramePr>
          <p:cNvPr id="114" name="Diagram 113"/>
          <p:cNvGraphicFramePr>
            <a:graphicFrameLocks/>
          </p:cNvGraphicFramePr>
          <p:nvPr>
            <p:extLst>
              <p:ext uri="{D42A27DB-BD31-4B8C-83A1-F6EECF244321}">
                <p14:modId xmlns:p14="http://schemas.microsoft.com/office/powerpoint/2010/main" val="3301776498"/>
              </p:ext>
            </p:extLst>
          </p:nvPr>
        </p:nvGraphicFramePr>
        <p:xfrm>
          <a:off x="323528" y="1700808"/>
          <a:ext cx="7208862" cy="451901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Befolkningsstatistik, kommunen</a:t>
            </a:r>
            <a:endParaRPr lang="sv-SE" dirty="0"/>
          </a:p>
        </p:txBody>
      </p:sp>
      <p:graphicFrame>
        <p:nvGraphicFramePr>
          <p:cNvPr id="12" name="Platshållare för innehåll 11"/>
          <p:cNvGraphicFramePr>
            <a:graphicFrameLocks noGrp="1"/>
          </p:cNvGraphicFramePr>
          <p:nvPr>
            <p:ph idx="1"/>
            <p:extLst>
              <p:ext uri="{D42A27DB-BD31-4B8C-83A1-F6EECF244321}">
                <p14:modId xmlns:p14="http://schemas.microsoft.com/office/powerpoint/2010/main" val="701955442"/>
              </p:ext>
            </p:extLst>
          </p:nvPr>
        </p:nvGraphicFramePr>
        <p:xfrm>
          <a:off x="454025" y="2000250"/>
          <a:ext cx="7900988" cy="39290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4685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ubrik 1"/>
          <p:cNvSpPr>
            <a:spLocks noGrp="1"/>
          </p:cNvSpPr>
          <p:nvPr>
            <p:ph type="title"/>
          </p:nvPr>
        </p:nvSpPr>
        <p:spPr/>
        <p:txBody>
          <a:bodyPr/>
          <a:lstStyle/>
          <a:p>
            <a:r>
              <a:rPr lang="sv-SE" dirty="0" smtClean="0">
                <a:solidFill>
                  <a:srgbClr val="FF0000"/>
                </a:solidFill>
              </a:rPr>
              <a:t>Arbetspendling</a:t>
            </a:r>
          </a:p>
        </p:txBody>
      </p:sp>
      <p:sp>
        <p:nvSpPr>
          <p:cNvPr id="26627"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10C260A-9F0C-4531-AC2F-C89F6E37A955}"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26628" name="Platshållare för sidfot 4"/>
          <p:cNvSpPr>
            <a:spLocks noGrp="1"/>
          </p:cNvSpPr>
          <p:nvPr>
            <p:ph type="ftr" sz="quarter" idx="4294967295"/>
          </p:nvPr>
        </p:nvSpPr>
        <p:spPr bwMode="auto">
          <a:xfrm>
            <a:off x="3124200" y="6356350"/>
            <a:ext cx="43195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graphicFrame>
        <p:nvGraphicFramePr>
          <p:cNvPr id="7" name="Platshållare för innehåll 6"/>
          <p:cNvGraphicFramePr>
            <a:graphicFrameLocks noGrp="1"/>
          </p:cNvGraphicFramePr>
          <p:nvPr>
            <p:ph idx="1"/>
            <p:extLst>
              <p:ext uri="{D42A27DB-BD31-4B8C-83A1-F6EECF244321}">
                <p14:modId xmlns:p14="http://schemas.microsoft.com/office/powerpoint/2010/main" val="460185244"/>
              </p:ext>
            </p:extLst>
          </p:nvPr>
        </p:nvGraphicFramePr>
        <p:xfrm>
          <a:off x="454025" y="1700808"/>
          <a:ext cx="7718375" cy="46085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ubrik 1"/>
          <p:cNvSpPr>
            <a:spLocks noGrp="1"/>
          </p:cNvSpPr>
          <p:nvPr>
            <p:ph type="title"/>
          </p:nvPr>
        </p:nvSpPr>
        <p:spPr/>
        <p:txBody>
          <a:bodyPr/>
          <a:lstStyle/>
          <a:p>
            <a:endParaRPr lang="sv-SE" smtClean="0"/>
          </a:p>
        </p:txBody>
      </p:sp>
      <p:pic>
        <p:nvPicPr>
          <p:cNvPr id="27651" name="Platshållare för innehåll 5" descr="kyrka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60475" y="-342900"/>
            <a:ext cx="10761663" cy="72009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ubrik 5"/>
          <p:cNvSpPr>
            <a:spLocks noGrp="1"/>
          </p:cNvSpPr>
          <p:nvPr>
            <p:ph type="ctrTitle"/>
          </p:nvPr>
        </p:nvSpPr>
        <p:spPr/>
        <p:txBody>
          <a:bodyPr/>
          <a:lstStyle/>
          <a:p>
            <a:r>
              <a:rPr lang="sv-SE" smtClean="0"/>
              <a:t>Kommunens uppgift och ansvar</a:t>
            </a:r>
          </a:p>
        </p:txBody>
      </p:sp>
      <p:sp>
        <p:nvSpPr>
          <p:cNvPr id="28675" name="Underrubrik 6"/>
          <p:cNvSpPr>
            <a:spLocks noGrp="1"/>
          </p:cNvSpPr>
          <p:nvPr>
            <p:ph type="subTitle" idx="1"/>
          </p:nvPr>
        </p:nvSpPr>
        <p:spPr/>
        <p:txBody>
          <a:bodyPr/>
          <a:lstStyle/>
          <a:p>
            <a:endParaRPr lang="sv-SE" smtClean="0"/>
          </a:p>
        </p:txBody>
      </p:sp>
      <p:sp>
        <p:nvSpPr>
          <p:cNvPr id="28676"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C8FEA26-8A16-480A-B2D9-CF7CA0629245}"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28677" name="Platshållare för sidfot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normAutofit fontScale="90000"/>
          </a:bodyPr>
          <a:lstStyle/>
          <a:p>
            <a:pPr fontAlgn="auto">
              <a:spcAft>
                <a:spcPts val="0"/>
              </a:spcAft>
              <a:defRPr/>
            </a:pPr>
            <a:r>
              <a:rPr lang="sv-SE" dirty="0" smtClean="0"/>
              <a:t>Kommunerna ansvarar för merparten av samhällsservicen</a:t>
            </a:r>
            <a:endParaRPr lang="sv-SE" dirty="0"/>
          </a:p>
        </p:txBody>
      </p:sp>
      <p:sp>
        <p:nvSpPr>
          <p:cNvPr id="29699" name="Platshållare för innehåll 2"/>
          <p:cNvSpPr>
            <a:spLocks noGrp="1"/>
          </p:cNvSpPr>
          <p:nvPr>
            <p:ph idx="1"/>
          </p:nvPr>
        </p:nvSpPr>
        <p:spPr>
          <a:xfrm>
            <a:off x="457200" y="2214563"/>
            <a:ext cx="7900988" cy="3714750"/>
          </a:xfrm>
        </p:spPr>
        <p:txBody>
          <a:bodyPr/>
          <a:lstStyle/>
          <a:p>
            <a:r>
              <a:rPr lang="sv-SE" sz="2400" smtClean="0">
                <a:ea typeface="Calibri" pitchFamily="34" charset="0"/>
              </a:rPr>
              <a:t>Barnomsorg och skola </a:t>
            </a:r>
          </a:p>
          <a:p>
            <a:r>
              <a:rPr lang="sv-SE" sz="2400" smtClean="0">
                <a:ea typeface="Calibri" pitchFamily="34" charset="0"/>
              </a:rPr>
              <a:t>Kollektivtrafik </a:t>
            </a:r>
          </a:p>
          <a:p>
            <a:r>
              <a:rPr lang="sv-SE" sz="2400" smtClean="0">
                <a:ea typeface="Calibri" pitchFamily="34" charset="0"/>
              </a:rPr>
              <a:t>Kultur- och fritidsverksamhet </a:t>
            </a:r>
          </a:p>
          <a:p>
            <a:r>
              <a:rPr lang="sv-SE" sz="2400" smtClean="0">
                <a:ea typeface="Calibri" pitchFamily="34" charset="0"/>
              </a:rPr>
              <a:t>Miljöarbete </a:t>
            </a:r>
          </a:p>
          <a:p>
            <a:r>
              <a:rPr lang="sv-SE" sz="2400" smtClean="0">
                <a:ea typeface="Calibri" pitchFamily="34" charset="0"/>
              </a:rPr>
              <a:t>Stadsplanering </a:t>
            </a:r>
          </a:p>
          <a:p>
            <a:r>
              <a:rPr lang="sv-SE" sz="2400" smtClean="0">
                <a:ea typeface="Calibri" pitchFamily="34" charset="0"/>
              </a:rPr>
              <a:t>Socialtjänst </a:t>
            </a:r>
          </a:p>
          <a:p>
            <a:r>
              <a:rPr lang="sv-SE" sz="2400" smtClean="0">
                <a:ea typeface="Calibri" pitchFamily="34" charset="0"/>
              </a:rPr>
              <a:t>Stadsplanering </a:t>
            </a:r>
          </a:p>
          <a:p>
            <a:r>
              <a:rPr lang="sv-SE" sz="2400" smtClean="0">
                <a:ea typeface="Calibri" pitchFamily="34" charset="0"/>
              </a:rPr>
              <a:t>Turism och näringsliv </a:t>
            </a:r>
          </a:p>
        </p:txBody>
      </p:sp>
      <p:sp>
        <p:nvSpPr>
          <p:cNvPr id="29700"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B3C391A6-52BF-4E3A-873E-F569C0F619F3}"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29701" name="Platshållare för sidfot 4"/>
          <p:cNvSpPr>
            <a:spLocks noGrp="1"/>
          </p:cNvSpPr>
          <p:nvPr>
            <p:ph type="ftr" sz="quarter" idx="4294967295"/>
          </p:nvPr>
        </p:nvSpPr>
        <p:spPr bwMode="auto">
          <a:xfrm>
            <a:off x="3124200" y="6356350"/>
            <a:ext cx="43195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ubrik 1"/>
          <p:cNvSpPr>
            <a:spLocks noGrp="1"/>
          </p:cNvSpPr>
          <p:nvPr>
            <p:ph type="title"/>
          </p:nvPr>
        </p:nvSpPr>
        <p:spPr>
          <a:xfrm>
            <a:off x="428625" y="785813"/>
            <a:ext cx="7858125" cy="1143000"/>
          </a:xfrm>
        </p:spPr>
        <p:txBody>
          <a:bodyPr/>
          <a:lstStyle/>
          <a:p>
            <a:r>
              <a:rPr lang="sv-SE" sz="3200" smtClean="0"/>
              <a:t>Det här är kommunen skyldig att erbjuda</a:t>
            </a:r>
          </a:p>
        </p:txBody>
      </p:sp>
      <p:sp>
        <p:nvSpPr>
          <p:cNvPr id="30723" name="Platshållare för innehåll 2"/>
          <p:cNvSpPr>
            <a:spLocks noGrp="1"/>
          </p:cNvSpPr>
          <p:nvPr>
            <p:ph sz="half" idx="1"/>
          </p:nvPr>
        </p:nvSpPr>
        <p:spPr>
          <a:xfrm>
            <a:off x="428625" y="1928813"/>
            <a:ext cx="3779838" cy="4197350"/>
          </a:xfrm>
        </p:spPr>
        <p:txBody>
          <a:bodyPr/>
          <a:lstStyle/>
          <a:p>
            <a:pPr>
              <a:spcBef>
                <a:spcPts val="600"/>
              </a:spcBef>
            </a:pPr>
            <a:r>
              <a:rPr lang="sv-SE" sz="1800" dirty="0" smtClean="0">
                <a:ea typeface="Calibri" pitchFamily="34" charset="0"/>
              </a:rPr>
              <a:t>Förskoleverksamhet och skolbarnsomsorg</a:t>
            </a:r>
          </a:p>
          <a:p>
            <a:pPr>
              <a:spcBef>
                <a:spcPts val="600"/>
              </a:spcBef>
            </a:pPr>
            <a:r>
              <a:rPr lang="sv-SE" sz="1800" dirty="0" smtClean="0">
                <a:ea typeface="Calibri" pitchFamily="34" charset="0"/>
              </a:rPr>
              <a:t>Förskoleklass, grundskola, gymnasieskola och särskola</a:t>
            </a:r>
          </a:p>
          <a:p>
            <a:pPr>
              <a:spcBef>
                <a:spcPts val="600"/>
              </a:spcBef>
            </a:pPr>
            <a:r>
              <a:rPr lang="sv-SE" sz="1800" dirty="0" smtClean="0">
                <a:ea typeface="Calibri" pitchFamily="34" charset="0"/>
              </a:rPr>
              <a:t>Kommunal vuxenutbildning</a:t>
            </a:r>
          </a:p>
          <a:p>
            <a:pPr>
              <a:spcBef>
                <a:spcPts val="600"/>
              </a:spcBef>
            </a:pPr>
            <a:r>
              <a:rPr lang="sv-SE" sz="1800" dirty="0" smtClean="0">
                <a:ea typeface="Calibri" pitchFamily="34" charset="0"/>
              </a:rPr>
              <a:t>Svenska för invandrare</a:t>
            </a:r>
          </a:p>
          <a:p>
            <a:pPr>
              <a:spcBef>
                <a:spcPts val="600"/>
              </a:spcBef>
            </a:pPr>
            <a:r>
              <a:rPr lang="sv-SE" sz="1800" dirty="0" smtClean="0">
                <a:ea typeface="Calibri" pitchFamily="34" charset="0"/>
              </a:rPr>
              <a:t>Socialtjänst, inklusive individ- och familjeomsorg</a:t>
            </a:r>
          </a:p>
          <a:p>
            <a:pPr>
              <a:spcBef>
                <a:spcPts val="600"/>
              </a:spcBef>
            </a:pPr>
            <a:r>
              <a:rPr lang="sv-SE" sz="1800" dirty="0" smtClean="0">
                <a:ea typeface="Calibri" pitchFamily="34" charset="0"/>
              </a:rPr>
              <a:t>Omsorg om äldre och funktionshindrade</a:t>
            </a:r>
          </a:p>
          <a:p>
            <a:pPr>
              <a:spcBef>
                <a:spcPts val="600"/>
              </a:spcBef>
            </a:pPr>
            <a:r>
              <a:rPr lang="sv-SE" sz="1800" dirty="0" smtClean="0">
                <a:ea typeface="Calibri" pitchFamily="34" charset="0"/>
              </a:rPr>
              <a:t>Hälso- och viss sjukvård i särskilt boende</a:t>
            </a:r>
          </a:p>
        </p:txBody>
      </p:sp>
      <p:sp>
        <p:nvSpPr>
          <p:cNvPr id="30724" name="Platshållare för innehåll 5"/>
          <p:cNvSpPr>
            <a:spLocks noGrp="1"/>
          </p:cNvSpPr>
          <p:nvPr>
            <p:ph sz="half" idx="2"/>
          </p:nvPr>
        </p:nvSpPr>
        <p:spPr>
          <a:xfrm>
            <a:off x="4500563" y="1928813"/>
            <a:ext cx="3779837" cy="4197350"/>
          </a:xfrm>
        </p:spPr>
        <p:txBody>
          <a:bodyPr/>
          <a:lstStyle/>
          <a:p>
            <a:pPr>
              <a:spcBef>
                <a:spcPts val="600"/>
              </a:spcBef>
            </a:pPr>
            <a:r>
              <a:rPr lang="sv-SE" sz="1800" dirty="0" smtClean="0">
                <a:ea typeface="Calibri" pitchFamily="34" charset="0"/>
              </a:rPr>
              <a:t>Stadsplanering och byggfrågor</a:t>
            </a:r>
          </a:p>
          <a:p>
            <a:pPr>
              <a:spcBef>
                <a:spcPts val="600"/>
              </a:spcBef>
            </a:pPr>
            <a:r>
              <a:rPr lang="sv-SE" sz="1800" dirty="0" smtClean="0">
                <a:ea typeface="Calibri" pitchFamily="34" charset="0"/>
              </a:rPr>
              <a:t>Hälso- och miljöskydd</a:t>
            </a:r>
          </a:p>
          <a:p>
            <a:pPr>
              <a:spcBef>
                <a:spcPts val="600"/>
              </a:spcBef>
            </a:pPr>
            <a:r>
              <a:rPr lang="sv-SE" sz="1800" dirty="0" smtClean="0">
                <a:ea typeface="Calibri" pitchFamily="34" charset="0"/>
              </a:rPr>
              <a:t>Renhållning och avfallshantering</a:t>
            </a:r>
          </a:p>
          <a:p>
            <a:pPr>
              <a:spcBef>
                <a:spcPts val="600"/>
              </a:spcBef>
            </a:pPr>
            <a:r>
              <a:rPr lang="sv-SE" sz="1800" dirty="0" smtClean="0">
                <a:ea typeface="Calibri" pitchFamily="34" charset="0"/>
              </a:rPr>
              <a:t>Räddningstjänst</a:t>
            </a:r>
          </a:p>
          <a:p>
            <a:pPr>
              <a:spcBef>
                <a:spcPts val="600"/>
              </a:spcBef>
            </a:pPr>
            <a:r>
              <a:rPr lang="sv-SE" sz="1800" dirty="0" smtClean="0">
                <a:ea typeface="Calibri" pitchFamily="34" charset="0"/>
              </a:rPr>
              <a:t>Vatten och avlopp</a:t>
            </a:r>
          </a:p>
          <a:p>
            <a:pPr>
              <a:spcBef>
                <a:spcPts val="600"/>
              </a:spcBef>
            </a:pPr>
            <a:r>
              <a:rPr lang="sv-SE" sz="1800" dirty="0" smtClean="0">
                <a:ea typeface="Calibri" pitchFamily="34" charset="0"/>
              </a:rPr>
              <a:t>Bibliotek</a:t>
            </a:r>
          </a:p>
          <a:p>
            <a:pPr>
              <a:spcBef>
                <a:spcPts val="600"/>
              </a:spcBef>
            </a:pPr>
            <a:r>
              <a:rPr lang="sv-SE" sz="1800" dirty="0" smtClean="0">
                <a:ea typeface="Calibri" pitchFamily="34" charset="0"/>
              </a:rPr>
              <a:t>Kollektivtrafik (tillsammans med landstingen)</a:t>
            </a:r>
          </a:p>
          <a:p>
            <a:pPr>
              <a:spcBef>
                <a:spcPts val="600"/>
              </a:spcBef>
            </a:pPr>
            <a:r>
              <a:rPr lang="sv-SE" sz="1800" dirty="0" smtClean="0">
                <a:ea typeface="Calibri" pitchFamily="34" charset="0"/>
              </a:rPr>
              <a:t>Bostadsförsörjning</a:t>
            </a:r>
          </a:p>
          <a:p>
            <a:r>
              <a:rPr lang="sv-SE" sz="1800" dirty="0" smtClean="0">
                <a:ea typeface="Calibri" pitchFamily="34" charset="0"/>
              </a:rPr>
              <a:t>Krisberedskap</a:t>
            </a:r>
            <a:endParaRPr lang="sv-SE" sz="1800" dirty="0">
              <a:ea typeface="Calibri" pitchFamily="34" charset="0"/>
            </a:endParaRPr>
          </a:p>
        </p:txBody>
      </p:sp>
      <p:sp>
        <p:nvSpPr>
          <p:cNvPr id="30725"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1CE9156-8D93-45EB-A34B-028A448AFE18}"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30726" name="Platshållare för sidfot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Bildobjekt 2" descr="gladikan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0"/>
            <a:ext cx="923925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ubrik 1"/>
          <p:cNvSpPr>
            <a:spLocks noGrp="1"/>
          </p:cNvSpPr>
          <p:nvPr>
            <p:ph type="title"/>
          </p:nvPr>
        </p:nvSpPr>
        <p:spPr/>
        <p:txBody>
          <a:bodyPr/>
          <a:lstStyle/>
          <a:p>
            <a:r>
              <a:rPr lang="sv-SE" sz="3200" smtClean="0"/>
              <a:t>Frivilliga verksamheter för kommunen</a:t>
            </a:r>
          </a:p>
        </p:txBody>
      </p:sp>
      <p:sp>
        <p:nvSpPr>
          <p:cNvPr id="31747" name="Platshållare för innehåll 2"/>
          <p:cNvSpPr>
            <a:spLocks noGrp="1"/>
          </p:cNvSpPr>
          <p:nvPr>
            <p:ph idx="1"/>
          </p:nvPr>
        </p:nvSpPr>
        <p:spPr>
          <a:xfrm>
            <a:off x="457200" y="1928813"/>
            <a:ext cx="7900988" cy="4357687"/>
          </a:xfrm>
        </p:spPr>
        <p:txBody>
          <a:bodyPr/>
          <a:lstStyle/>
          <a:p>
            <a:r>
              <a:rPr lang="sv-SE" sz="2400" dirty="0" smtClean="0">
                <a:ea typeface="Calibri" pitchFamily="34" charset="0"/>
              </a:rPr>
              <a:t>Öppen förskola</a:t>
            </a:r>
          </a:p>
          <a:p>
            <a:r>
              <a:rPr lang="sv-SE" sz="2400" dirty="0" smtClean="0">
                <a:ea typeface="Calibri" pitchFamily="34" charset="0"/>
              </a:rPr>
              <a:t>Fritidsverksamhet</a:t>
            </a:r>
          </a:p>
          <a:p>
            <a:r>
              <a:rPr lang="sv-SE" sz="2400" dirty="0" smtClean="0">
                <a:ea typeface="Calibri" pitchFamily="34" charset="0"/>
              </a:rPr>
              <a:t>Byggande av bostäder (Salabostäder)</a:t>
            </a:r>
          </a:p>
          <a:p>
            <a:r>
              <a:rPr lang="sv-SE" sz="2400" dirty="0" smtClean="0">
                <a:ea typeface="Calibri" pitchFamily="34" charset="0"/>
              </a:rPr>
              <a:t>Energi (Sala Heby Energi AB)</a:t>
            </a:r>
          </a:p>
          <a:p>
            <a:r>
              <a:rPr lang="sv-SE" sz="2400" dirty="0" smtClean="0">
                <a:ea typeface="Calibri" pitchFamily="34" charset="0"/>
              </a:rPr>
              <a:t>Hälso- och viss sjukvård i hemmet</a:t>
            </a:r>
          </a:p>
          <a:p>
            <a:r>
              <a:rPr lang="sv-SE" sz="2400" dirty="0" smtClean="0">
                <a:ea typeface="Calibri" pitchFamily="34" charset="0"/>
              </a:rPr>
              <a:t>Sysselsättning</a:t>
            </a:r>
          </a:p>
          <a:p>
            <a:r>
              <a:rPr lang="sv-SE" sz="2400" dirty="0" smtClean="0">
                <a:ea typeface="Calibri" pitchFamily="34" charset="0"/>
              </a:rPr>
              <a:t>Näringslivsutveckling</a:t>
            </a:r>
          </a:p>
          <a:p>
            <a:r>
              <a:rPr lang="sv-SE" sz="2400" dirty="0" smtClean="0">
                <a:ea typeface="Calibri" pitchFamily="34" charset="0"/>
              </a:rPr>
              <a:t>Kultur</a:t>
            </a:r>
          </a:p>
        </p:txBody>
      </p:sp>
      <p:sp>
        <p:nvSpPr>
          <p:cNvPr id="31748"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BC954AC6-6944-42EB-8C9A-41167B2A27B5}"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31749" name="Platshållare för sidfot 4"/>
          <p:cNvSpPr>
            <a:spLocks noGrp="1"/>
          </p:cNvSpPr>
          <p:nvPr>
            <p:ph type="ftr" sz="quarter" idx="4294967295"/>
          </p:nvPr>
        </p:nvSpPr>
        <p:spPr bwMode="auto">
          <a:xfrm>
            <a:off x="3124200" y="6356350"/>
            <a:ext cx="43195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1005757" cy="530308"/>
          </a:xfrm>
          <a:prstGeom prst="rect">
            <a:avLst/>
          </a:prstGeom>
        </p:spPr>
      </p:pic>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22" y="764704"/>
            <a:ext cx="8299156" cy="5328592"/>
          </a:xfrm>
          <a:prstGeom prst="rect">
            <a:avLst/>
          </a:prstGeom>
        </p:spPr>
      </p:pic>
    </p:spTree>
    <p:extLst>
      <p:ext uri="{BB962C8B-B14F-4D97-AF65-F5344CB8AC3E}">
        <p14:creationId xmlns:p14="http://schemas.microsoft.com/office/powerpoint/2010/main" val="2523497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ubrik 15"/>
          <p:cNvSpPr>
            <a:spLocks noGrp="1"/>
          </p:cNvSpPr>
          <p:nvPr>
            <p:ph type="title"/>
          </p:nvPr>
        </p:nvSpPr>
        <p:spPr>
          <a:xfrm>
            <a:off x="457200" y="785813"/>
            <a:ext cx="7900988" cy="928687"/>
          </a:xfrm>
        </p:spPr>
        <p:txBody>
          <a:bodyPr/>
          <a:lstStyle/>
          <a:p>
            <a:r>
              <a:rPr lang="sv-SE" sz="3200" dirty="0" smtClean="0"/>
              <a:t>Politisk organisation och bolag</a:t>
            </a:r>
            <a:r>
              <a:rPr lang="sv-SE" sz="2400" dirty="0" smtClean="0"/>
              <a:t/>
            </a:r>
            <a:br>
              <a:rPr lang="sv-SE" sz="2400" dirty="0" smtClean="0"/>
            </a:br>
            <a:r>
              <a:rPr lang="sv-SE" sz="2000" dirty="0" smtClean="0"/>
              <a:t>Fullmäktige, beredningar, nämnder, utskott och bolag</a:t>
            </a:r>
            <a:endParaRPr lang="sv-SE" sz="4000" dirty="0" smtClean="0"/>
          </a:p>
        </p:txBody>
      </p:sp>
      <p:sp>
        <p:nvSpPr>
          <p:cNvPr id="34819"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63D592B-297E-42D5-96FC-8526299C2A3D}"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34820" name="Platshållare för sidfot 4"/>
          <p:cNvSpPr>
            <a:spLocks noGrp="1"/>
          </p:cNvSpPr>
          <p:nvPr>
            <p:ph type="ftr" sz="quarter" idx="4294967295"/>
          </p:nvPr>
        </p:nvSpPr>
        <p:spPr bwMode="auto">
          <a:xfrm>
            <a:off x="3124200" y="6356350"/>
            <a:ext cx="43195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dirty="0" smtClean="0">
                <a:solidFill>
                  <a:schemeClr val="accent1"/>
                </a:solidFill>
                <a:latin typeface="Calibri" pitchFamily="34" charset="0"/>
              </a:rPr>
              <a:t>Sala kommun – Kommunstyrelsens förvaltning</a:t>
            </a:r>
          </a:p>
        </p:txBody>
      </p:sp>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988840"/>
            <a:ext cx="5769876" cy="373990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ubrik 15"/>
          <p:cNvSpPr>
            <a:spLocks noGrp="1"/>
          </p:cNvSpPr>
          <p:nvPr>
            <p:ph type="title"/>
          </p:nvPr>
        </p:nvSpPr>
        <p:spPr>
          <a:xfrm>
            <a:off x="457200" y="785813"/>
            <a:ext cx="7900988" cy="928687"/>
          </a:xfrm>
        </p:spPr>
        <p:txBody>
          <a:bodyPr/>
          <a:lstStyle/>
          <a:p>
            <a:r>
              <a:rPr lang="sv-SE" sz="3200" dirty="0" smtClean="0"/>
              <a:t>Politisk mandatfördelning</a:t>
            </a:r>
            <a:r>
              <a:rPr lang="sv-SE" sz="2400" dirty="0" smtClean="0"/>
              <a:t/>
            </a:r>
            <a:br>
              <a:rPr lang="sv-SE" sz="2400" dirty="0" smtClean="0"/>
            </a:br>
            <a:r>
              <a:rPr lang="sv-SE" sz="2000" dirty="0" smtClean="0"/>
              <a:t>De kommunpolitiska partiernas mandatfördelning i fullmäktige</a:t>
            </a:r>
            <a:endParaRPr lang="sv-SE" sz="4000" dirty="0" smtClean="0"/>
          </a:p>
        </p:txBody>
      </p:sp>
      <p:sp>
        <p:nvSpPr>
          <p:cNvPr id="34819"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63D592B-297E-42D5-96FC-8526299C2A3D}"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34820" name="Platshållare för sidfot 4"/>
          <p:cNvSpPr>
            <a:spLocks noGrp="1"/>
          </p:cNvSpPr>
          <p:nvPr>
            <p:ph type="ftr" sz="quarter" idx="4294967295"/>
          </p:nvPr>
        </p:nvSpPr>
        <p:spPr bwMode="auto">
          <a:xfrm>
            <a:off x="3124200" y="6356350"/>
            <a:ext cx="43195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dirty="0" smtClean="0">
                <a:solidFill>
                  <a:schemeClr val="accent1"/>
                </a:solidFill>
                <a:latin typeface="Calibri" pitchFamily="34" charset="0"/>
              </a:rPr>
              <a:t>Sala kommun – Kommunstyrelsens förvaltning</a:t>
            </a:r>
          </a:p>
        </p:txBody>
      </p:sp>
      <p:graphicFrame>
        <p:nvGraphicFramePr>
          <p:cNvPr id="5" name="Diagram 4"/>
          <p:cNvGraphicFramePr/>
          <p:nvPr>
            <p:extLst>
              <p:ext uri="{D42A27DB-BD31-4B8C-83A1-F6EECF244321}">
                <p14:modId xmlns:p14="http://schemas.microsoft.com/office/powerpoint/2010/main" val="3015971574"/>
              </p:ext>
            </p:extLst>
          </p:nvPr>
        </p:nvGraphicFramePr>
        <p:xfrm>
          <a:off x="1619672" y="1714499"/>
          <a:ext cx="6912768" cy="4608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ell 8"/>
          <p:cNvGraphicFramePr>
            <a:graphicFrameLocks noGrp="1"/>
          </p:cNvGraphicFramePr>
          <p:nvPr>
            <p:extLst>
              <p:ext uri="{D42A27DB-BD31-4B8C-83A1-F6EECF244321}">
                <p14:modId xmlns:p14="http://schemas.microsoft.com/office/powerpoint/2010/main" val="3334222872"/>
              </p:ext>
            </p:extLst>
          </p:nvPr>
        </p:nvGraphicFramePr>
        <p:xfrm>
          <a:off x="971600" y="1988840"/>
          <a:ext cx="1140470" cy="2759757"/>
        </p:xfrm>
        <a:graphic>
          <a:graphicData uri="http://schemas.openxmlformats.org/drawingml/2006/table">
            <a:tbl>
              <a:tblPr firstRow="1" bandRow="1">
                <a:tableStyleId>{5C22544A-7EE6-4342-B048-85BDC9FD1C3A}</a:tableStyleId>
              </a:tblPr>
              <a:tblGrid>
                <a:gridCol w="570379">
                  <a:extLst>
                    <a:ext uri="{9D8B030D-6E8A-4147-A177-3AD203B41FA5}">
                      <a16:colId xmlns:a16="http://schemas.microsoft.com/office/drawing/2014/main" val="20000"/>
                    </a:ext>
                  </a:extLst>
                </a:gridCol>
                <a:gridCol w="570091">
                  <a:extLst>
                    <a:ext uri="{9D8B030D-6E8A-4147-A177-3AD203B41FA5}">
                      <a16:colId xmlns:a16="http://schemas.microsoft.com/office/drawing/2014/main" val="20001"/>
                    </a:ext>
                  </a:extLst>
                </a:gridCol>
              </a:tblGrid>
              <a:tr h="250887">
                <a:tc>
                  <a:txBody>
                    <a:bodyPr/>
                    <a:lstStyle/>
                    <a:p>
                      <a:r>
                        <a:rPr lang="sv-SE" sz="1100" b="0" dirty="0" smtClean="0">
                          <a:latin typeface="Calibri" panose="020F0502020204030204" pitchFamily="34" charset="0"/>
                        </a:rPr>
                        <a:t>PARTI</a:t>
                      </a:r>
                      <a:endParaRPr lang="sv-SE" sz="1100" b="0" dirty="0">
                        <a:latin typeface="Calibri" panose="020F0502020204030204" pitchFamily="34" charset="0"/>
                      </a:endParaRPr>
                    </a:p>
                  </a:txBody>
                  <a:tcPr marL="44291" marR="44291" marT="22146" marB="22146" anchor="ctr"/>
                </a:tc>
                <a:tc>
                  <a:txBody>
                    <a:bodyPr/>
                    <a:lstStyle/>
                    <a:p>
                      <a:r>
                        <a:rPr lang="sv-SE" sz="1100" b="0" dirty="0" smtClean="0">
                          <a:latin typeface="Calibri" panose="020F0502020204030204" pitchFamily="34" charset="0"/>
                        </a:rPr>
                        <a:t>Mandat</a:t>
                      </a:r>
                      <a:endParaRPr lang="sv-SE" sz="1100" b="0" dirty="0">
                        <a:latin typeface="Calibri" panose="020F0502020204030204" pitchFamily="34" charset="0"/>
                      </a:endParaRPr>
                    </a:p>
                  </a:txBody>
                  <a:tcPr marL="44291" marR="44291" marT="22146" marB="22146" anchor="ctr"/>
                </a:tc>
                <a:extLst>
                  <a:ext uri="{0D108BD9-81ED-4DB2-BD59-A6C34878D82A}">
                    <a16:rowId xmlns:a16="http://schemas.microsoft.com/office/drawing/2014/main" val="10000"/>
                  </a:ext>
                </a:extLst>
              </a:tr>
              <a:tr h="250887">
                <a:tc>
                  <a:txBody>
                    <a:bodyPr/>
                    <a:lstStyle/>
                    <a:p>
                      <a:r>
                        <a:rPr lang="sv-SE" sz="1100" b="0" dirty="0" smtClean="0">
                          <a:latin typeface="Calibri" panose="020F0502020204030204" pitchFamily="34" charset="0"/>
                        </a:rPr>
                        <a:t>(S)</a:t>
                      </a:r>
                      <a:endParaRPr lang="sv-SE" sz="1100" b="0" dirty="0">
                        <a:latin typeface="Calibri" panose="020F0502020204030204" pitchFamily="34" charset="0"/>
                      </a:endParaRPr>
                    </a:p>
                  </a:txBody>
                  <a:tcPr marL="44291" marR="44291" marT="22146" marB="22146" anchor="ctr"/>
                </a:tc>
                <a:tc>
                  <a:txBody>
                    <a:bodyPr/>
                    <a:lstStyle/>
                    <a:p>
                      <a:r>
                        <a:rPr lang="sv-SE" sz="1100" b="0" dirty="0" smtClean="0">
                          <a:latin typeface="Calibri" panose="020F0502020204030204" pitchFamily="34" charset="0"/>
                        </a:rPr>
                        <a:t>13</a:t>
                      </a:r>
                      <a:endParaRPr lang="sv-SE" sz="1100" b="0" dirty="0">
                        <a:latin typeface="Calibri" panose="020F0502020204030204" pitchFamily="34" charset="0"/>
                      </a:endParaRPr>
                    </a:p>
                  </a:txBody>
                  <a:tcPr marL="44291" marR="44291" marT="22146" marB="22146" anchor="ctr"/>
                </a:tc>
                <a:extLst>
                  <a:ext uri="{0D108BD9-81ED-4DB2-BD59-A6C34878D82A}">
                    <a16:rowId xmlns:a16="http://schemas.microsoft.com/office/drawing/2014/main" val="10001"/>
                  </a:ext>
                </a:extLst>
              </a:tr>
              <a:tr h="250887">
                <a:tc>
                  <a:txBody>
                    <a:bodyPr/>
                    <a:lstStyle/>
                    <a:p>
                      <a:r>
                        <a:rPr lang="sv-SE" sz="1100" b="0" dirty="0" smtClean="0">
                          <a:latin typeface="Calibri" panose="020F0502020204030204" pitchFamily="34" charset="0"/>
                        </a:rPr>
                        <a:t>(C)</a:t>
                      </a:r>
                      <a:endParaRPr lang="sv-SE" sz="1100" b="0" dirty="0">
                        <a:latin typeface="Calibri" panose="020F0502020204030204" pitchFamily="34" charset="0"/>
                      </a:endParaRPr>
                    </a:p>
                  </a:txBody>
                  <a:tcPr marL="44291" marR="44291" marT="22146" marB="22146" anchor="ctr"/>
                </a:tc>
                <a:tc>
                  <a:txBody>
                    <a:bodyPr/>
                    <a:lstStyle/>
                    <a:p>
                      <a:r>
                        <a:rPr lang="sv-SE" sz="1100" b="0" dirty="0">
                          <a:latin typeface="Calibri" panose="020F0502020204030204" pitchFamily="34" charset="0"/>
                        </a:rPr>
                        <a:t>9</a:t>
                      </a:r>
                    </a:p>
                  </a:txBody>
                  <a:tcPr marL="44291" marR="44291" marT="22146" marB="22146" anchor="ctr"/>
                </a:tc>
                <a:extLst>
                  <a:ext uri="{0D108BD9-81ED-4DB2-BD59-A6C34878D82A}">
                    <a16:rowId xmlns:a16="http://schemas.microsoft.com/office/drawing/2014/main" val="10002"/>
                  </a:ext>
                </a:extLst>
              </a:tr>
              <a:tr h="250887">
                <a:tc>
                  <a:txBody>
                    <a:bodyPr/>
                    <a:lstStyle/>
                    <a:p>
                      <a:r>
                        <a:rPr lang="sv-SE" sz="1100" b="0" dirty="0" smtClean="0">
                          <a:latin typeface="Calibri" panose="020F0502020204030204" pitchFamily="34" charset="0"/>
                        </a:rPr>
                        <a:t>(SD)</a:t>
                      </a:r>
                      <a:endParaRPr lang="sv-SE" sz="1100" b="0" dirty="0">
                        <a:latin typeface="Calibri" panose="020F0502020204030204" pitchFamily="34" charset="0"/>
                      </a:endParaRPr>
                    </a:p>
                  </a:txBody>
                  <a:tcPr marL="44291" marR="44291" marT="22146" marB="22146" anchor="ctr"/>
                </a:tc>
                <a:tc>
                  <a:txBody>
                    <a:bodyPr/>
                    <a:lstStyle/>
                    <a:p>
                      <a:r>
                        <a:rPr lang="sv-SE" sz="1100" b="0" dirty="0" smtClean="0">
                          <a:latin typeface="Calibri" panose="020F0502020204030204" pitchFamily="34" charset="0"/>
                        </a:rPr>
                        <a:t>7</a:t>
                      </a:r>
                      <a:endParaRPr lang="sv-SE" sz="1100" b="0" dirty="0">
                        <a:latin typeface="Calibri" panose="020F0502020204030204" pitchFamily="34" charset="0"/>
                      </a:endParaRPr>
                    </a:p>
                  </a:txBody>
                  <a:tcPr marL="44291" marR="44291" marT="22146" marB="22146" anchor="ctr"/>
                </a:tc>
                <a:extLst>
                  <a:ext uri="{0D108BD9-81ED-4DB2-BD59-A6C34878D82A}">
                    <a16:rowId xmlns:a16="http://schemas.microsoft.com/office/drawing/2014/main" val="10003"/>
                  </a:ext>
                </a:extLst>
              </a:tr>
              <a:tr h="250887">
                <a:tc>
                  <a:txBody>
                    <a:bodyPr/>
                    <a:lstStyle/>
                    <a:p>
                      <a:r>
                        <a:rPr lang="sv-SE" sz="1100" b="0" dirty="0" smtClean="0">
                          <a:latin typeface="Calibri" panose="020F0502020204030204" pitchFamily="34" charset="0"/>
                        </a:rPr>
                        <a:t>(M)</a:t>
                      </a:r>
                      <a:endParaRPr lang="sv-SE" sz="1100" b="0" dirty="0">
                        <a:latin typeface="Calibri" panose="020F0502020204030204" pitchFamily="34" charset="0"/>
                      </a:endParaRPr>
                    </a:p>
                  </a:txBody>
                  <a:tcPr marL="44291" marR="44291" marT="22146" marB="22146" anchor="ctr"/>
                </a:tc>
                <a:tc>
                  <a:txBody>
                    <a:bodyPr/>
                    <a:lstStyle/>
                    <a:p>
                      <a:r>
                        <a:rPr lang="sv-SE" sz="1100" b="0" dirty="0" smtClean="0">
                          <a:latin typeface="Calibri" panose="020F0502020204030204" pitchFamily="34" charset="0"/>
                        </a:rPr>
                        <a:t>5</a:t>
                      </a:r>
                      <a:endParaRPr lang="sv-SE" sz="1100" b="0" dirty="0">
                        <a:latin typeface="Calibri" panose="020F0502020204030204" pitchFamily="34" charset="0"/>
                      </a:endParaRPr>
                    </a:p>
                  </a:txBody>
                  <a:tcPr marL="44291" marR="44291" marT="22146" marB="22146" anchor="ctr"/>
                </a:tc>
                <a:extLst>
                  <a:ext uri="{0D108BD9-81ED-4DB2-BD59-A6C34878D82A}">
                    <a16:rowId xmlns:a16="http://schemas.microsoft.com/office/drawing/2014/main" val="10004"/>
                  </a:ext>
                </a:extLst>
              </a:tr>
              <a:tr h="250887">
                <a:tc>
                  <a:txBody>
                    <a:bodyPr/>
                    <a:lstStyle/>
                    <a:p>
                      <a:r>
                        <a:rPr lang="sv-SE" sz="1100" b="0" dirty="0" smtClean="0">
                          <a:latin typeface="Calibri" panose="020F0502020204030204" pitchFamily="34" charset="0"/>
                        </a:rPr>
                        <a:t>(SBÄ)</a:t>
                      </a:r>
                      <a:endParaRPr lang="sv-SE" sz="1100" b="0" dirty="0">
                        <a:latin typeface="Calibri" panose="020F0502020204030204" pitchFamily="34" charset="0"/>
                      </a:endParaRPr>
                    </a:p>
                  </a:txBody>
                  <a:tcPr marL="44291" marR="44291" marT="22146" marB="22146" anchor="ctr"/>
                </a:tc>
                <a:tc>
                  <a:txBody>
                    <a:bodyPr/>
                    <a:lstStyle/>
                    <a:p>
                      <a:r>
                        <a:rPr lang="sv-SE" sz="1100" b="0" dirty="0" smtClean="0">
                          <a:latin typeface="Calibri" panose="020F0502020204030204" pitchFamily="34" charset="0"/>
                        </a:rPr>
                        <a:t>4</a:t>
                      </a:r>
                      <a:endParaRPr lang="sv-SE" sz="1100" b="0" dirty="0">
                        <a:latin typeface="Calibri" panose="020F0502020204030204" pitchFamily="34" charset="0"/>
                      </a:endParaRPr>
                    </a:p>
                  </a:txBody>
                  <a:tcPr marL="44291" marR="44291" marT="22146" marB="22146" anchor="ctr"/>
                </a:tc>
                <a:extLst>
                  <a:ext uri="{0D108BD9-81ED-4DB2-BD59-A6C34878D82A}">
                    <a16:rowId xmlns:a16="http://schemas.microsoft.com/office/drawing/2014/main" val="10005"/>
                  </a:ext>
                </a:extLst>
              </a:tr>
              <a:tr h="250887">
                <a:tc>
                  <a:txBody>
                    <a:bodyPr/>
                    <a:lstStyle/>
                    <a:p>
                      <a:r>
                        <a:rPr lang="sv-SE" sz="1100" b="0" dirty="0" smtClean="0">
                          <a:latin typeface="Calibri" panose="020F0502020204030204" pitchFamily="34" charset="0"/>
                        </a:rPr>
                        <a:t>(V)</a:t>
                      </a:r>
                      <a:endParaRPr lang="sv-SE" sz="1100" b="0" dirty="0">
                        <a:latin typeface="Calibri" panose="020F0502020204030204" pitchFamily="34" charset="0"/>
                      </a:endParaRPr>
                    </a:p>
                  </a:txBody>
                  <a:tcPr marL="44291" marR="44291" marT="22146" marB="22146" anchor="ctr"/>
                </a:tc>
                <a:tc>
                  <a:txBody>
                    <a:bodyPr/>
                    <a:lstStyle/>
                    <a:p>
                      <a:r>
                        <a:rPr lang="sv-SE" sz="1100" b="0" dirty="0">
                          <a:latin typeface="Calibri" panose="020F0502020204030204" pitchFamily="34" charset="0"/>
                        </a:rPr>
                        <a:t>2</a:t>
                      </a:r>
                    </a:p>
                  </a:txBody>
                  <a:tcPr marL="44291" marR="44291" marT="22146" marB="22146" anchor="ctr"/>
                </a:tc>
                <a:extLst>
                  <a:ext uri="{0D108BD9-81ED-4DB2-BD59-A6C34878D82A}">
                    <a16:rowId xmlns:a16="http://schemas.microsoft.com/office/drawing/2014/main" val="10006"/>
                  </a:ext>
                </a:extLst>
              </a:tr>
              <a:tr h="250887">
                <a:tc>
                  <a:txBody>
                    <a:bodyPr/>
                    <a:lstStyle/>
                    <a:p>
                      <a:r>
                        <a:rPr lang="sv-SE" sz="1100" b="0" dirty="0" smtClean="0">
                          <a:latin typeface="Calibri" panose="020F0502020204030204" pitchFamily="34" charset="0"/>
                        </a:rPr>
                        <a:t>(L)</a:t>
                      </a:r>
                      <a:endParaRPr lang="sv-SE" sz="1100" b="0" dirty="0">
                        <a:latin typeface="Calibri" panose="020F0502020204030204" pitchFamily="34" charset="0"/>
                      </a:endParaRPr>
                    </a:p>
                  </a:txBody>
                  <a:tcPr marL="44291" marR="44291" marT="22146" marB="22146" anchor="ctr"/>
                </a:tc>
                <a:tc>
                  <a:txBody>
                    <a:bodyPr/>
                    <a:lstStyle/>
                    <a:p>
                      <a:r>
                        <a:rPr lang="sv-SE" sz="1100" b="0" dirty="0" smtClean="0">
                          <a:latin typeface="Calibri" panose="020F0502020204030204" pitchFamily="34" charset="0"/>
                        </a:rPr>
                        <a:t>2</a:t>
                      </a:r>
                      <a:endParaRPr lang="sv-SE" sz="1100" b="0" dirty="0">
                        <a:latin typeface="Calibri" panose="020F0502020204030204" pitchFamily="34" charset="0"/>
                      </a:endParaRPr>
                    </a:p>
                  </a:txBody>
                  <a:tcPr marL="44291" marR="44291" marT="22146" marB="22146" anchor="ctr"/>
                </a:tc>
                <a:extLst>
                  <a:ext uri="{0D108BD9-81ED-4DB2-BD59-A6C34878D82A}">
                    <a16:rowId xmlns:a16="http://schemas.microsoft.com/office/drawing/2014/main" val="10007"/>
                  </a:ext>
                </a:extLst>
              </a:tr>
              <a:tr h="250887">
                <a:tc>
                  <a:txBody>
                    <a:bodyPr/>
                    <a:lstStyle/>
                    <a:p>
                      <a:r>
                        <a:rPr lang="sv-SE" sz="1100" b="0" dirty="0" smtClean="0">
                          <a:latin typeface="Calibri" panose="020F0502020204030204" pitchFamily="34" charset="0"/>
                        </a:rPr>
                        <a:t>(KD)</a:t>
                      </a:r>
                      <a:endParaRPr lang="sv-SE" sz="1100" b="0" dirty="0">
                        <a:latin typeface="Calibri" panose="020F0502020204030204" pitchFamily="34" charset="0"/>
                      </a:endParaRPr>
                    </a:p>
                  </a:txBody>
                  <a:tcPr marL="44291" marR="44291" marT="22146" marB="22146" anchor="ctr"/>
                </a:tc>
                <a:tc>
                  <a:txBody>
                    <a:bodyPr/>
                    <a:lstStyle/>
                    <a:p>
                      <a:r>
                        <a:rPr lang="sv-SE" sz="1100" b="0" dirty="0" smtClean="0">
                          <a:latin typeface="Calibri" panose="020F0502020204030204" pitchFamily="34" charset="0"/>
                        </a:rPr>
                        <a:t>2</a:t>
                      </a:r>
                      <a:endParaRPr lang="sv-SE" sz="1100" b="0" dirty="0">
                        <a:latin typeface="Calibri" panose="020F0502020204030204" pitchFamily="34" charset="0"/>
                      </a:endParaRPr>
                    </a:p>
                  </a:txBody>
                  <a:tcPr marL="44291" marR="44291" marT="22146" marB="22146" anchor="ctr"/>
                </a:tc>
                <a:extLst>
                  <a:ext uri="{0D108BD9-81ED-4DB2-BD59-A6C34878D82A}">
                    <a16:rowId xmlns:a16="http://schemas.microsoft.com/office/drawing/2014/main" val="10008"/>
                  </a:ext>
                </a:extLst>
              </a:tr>
              <a:tr h="250887">
                <a:tc>
                  <a:txBody>
                    <a:bodyPr/>
                    <a:lstStyle/>
                    <a:p>
                      <a:r>
                        <a:rPr lang="sv-SE" sz="1100" b="0" dirty="0" smtClean="0">
                          <a:latin typeface="Calibri" panose="020F0502020204030204" pitchFamily="34" charset="0"/>
                        </a:rPr>
                        <a:t>(MP)</a:t>
                      </a:r>
                      <a:endParaRPr lang="sv-SE" sz="1100" b="0" dirty="0">
                        <a:latin typeface="Calibri" panose="020F0502020204030204" pitchFamily="34" charset="0"/>
                      </a:endParaRPr>
                    </a:p>
                  </a:txBody>
                  <a:tcPr marL="44291" marR="44291" marT="22146" marB="22146" anchor="ctr"/>
                </a:tc>
                <a:tc>
                  <a:txBody>
                    <a:bodyPr/>
                    <a:lstStyle/>
                    <a:p>
                      <a:r>
                        <a:rPr lang="sv-SE" sz="1100" b="0" dirty="0" smtClean="0">
                          <a:latin typeface="Calibri" panose="020F0502020204030204" pitchFamily="34" charset="0"/>
                        </a:rPr>
                        <a:t>1</a:t>
                      </a:r>
                      <a:endParaRPr lang="sv-SE" sz="1100" b="0" dirty="0">
                        <a:latin typeface="Calibri" panose="020F0502020204030204" pitchFamily="34" charset="0"/>
                      </a:endParaRPr>
                    </a:p>
                  </a:txBody>
                  <a:tcPr marL="44291" marR="44291" marT="22146" marB="22146" anchor="ctr"/>
                </a:tc>
                <a:extLst>
                  <a:ext uri="{0D108BD9-81ED-4DB2-BD59-A6C34878D82A}">
                    <a16:rowId xmlns:a16="http://schemas.microsoft.com/office/drawing/2014/main" val="10009"/>
                  </a:ext>
                </a:extLst>
              </a:tr>
              <a:tr h="250887">
                <a:tc>
                  <a:txBody>
                    <a:bodyPr/>
                    <a:lstStyle/>
                    <a:p>
                      <a:r>
                        <a:rPr lang="sv-SE" sz="1100" b="0" i="1" dirty="0" smtClean="0">
                          <a:latin typeface="Calibri" panose="020F0502020204030204" pitchFamily="34" charset="0"/>
                        </a:rPr>
                        <a:t>Totalt</a:t>
                      </a:r>
                      <a:endParaRPr lang="sv-SE" sz="1100" b="0" i="1" dirty="0">
                        <a:latin typeface="Calibri" panose="020F0502020204030204" pitchFamily="34" charset="0"/>
                      </a:endParaRPr>
                    </a:p>
                  </a:txBody>
                  <a:tcPr marL="44291" marR="44291" marT="22146" marB="22146" anchor="ctr"/>
                </a:tc>
                <a:tc>
                  <a:txBody>
                    <a:bodyPr/>
                    <a:lstStyle/>
                    <a:p>
                      <a:r>
                        <a:rPr lang="sv-SE" sz="1100" b="0" dirty="0">
                          <a:latin typeface="Calibri" panose="020F0502020204030204" pitchFamily="34" charset="0"/>
                        </a:rPr>
                        <a:t>45</a:t>
                      </a:r>
                    </a:p>
                  </a:txBody>
                  <a:tcPr marL="44291" marR="44291" marT="22146" marB="22146"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4519889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ubrik 15"/>
          <p:cNvSpPr>
            <a:spLocks noGrp="1"/>
          </p:cNvSpPr>
          <p:nvPr>
            <p:ph type="title"/>
          </p:nvPr>
        </p:nvSpPr>
        <p:spPr>
          <a:xfrm>
            <a:off x="457200" y="785813"/>
            <a:ext cx="7900988" cy="928687"/>
          </a:xfrm>
        </p:spPr>
        <p:txBody>
          <a:bodyPr/>
          <a:lstStyle/>
          <a:p>
            <a:r>
              <a:rPr lang="sv-SE" sz="3200" dirty="0" smtClean="0"/>
              <a:t>Förvaltningsorganisation</a:t>
            </a:r>
            <a:r>
              <a:rPr lang="sv-SE" sz="2400" dirty="0" smtClean="0"/>
              <a:t/>
            </a:r>
            <a:br>
              <a:rPr lang="sv-SE" sz="2400" dirty="0" smtClean="0"/>
            </a:br>
            <a:r>
              <a:rPr lang="sv-SE" sz="2000" dirty="0" smtClean="0"/>
              <a:t>Förvaltning, kontor och enheter</a:t>
            </a:r>
            <a:endParaRPr lang="sv-SE" sz="4000" dirty="0" smtClean="0"/>
          </a:p>
        </p:txBody>
      </p:sp>
      <p:sp>
        <p:nvSpPr>
          <p:cNvPr id="34819"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63D592B-297E-42D5-96FC-8526299C2A3D}"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34820" name="Platshållare för sidfot 4"/>
          <p:cNvSpPr>
            <a:spLocks noGrp="1"/>
          </p:cNvSpPr>
          <p:nvPr>
            <p:ph type="ftr" sz="quarter" idx="4294967295"/>
          </p:nvPr>
        </p:nvSpPr>
        <p:spPr bwMode="auto">
          <a:xfrm>
            <a:off x="3124200" y="6356350"/>
            <a:ext cx="43195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788" y="2420888"/>
            <a:ext cx="8172400" cy="1704116"/>
          </a:xfrm>
          <a:prstGeom prst="rect">
            <a:avLst/>
          </a:prstGeom>
        </p:spPr>
      </p:pic>
    </p:spTree>
    <p:extLst>
      <p:ext uri="{BB962C8B-B14F-4D97-AF65-F5344CB8AC3E}">
        <p14:creationId xmlns:p14="http://schemas.microsoft.com/office/powerpoint/2010/main" val="1878383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ubrik 1"/>
          <p:cNvSpPr>
            <a:spLocks noGrp="1"/>
          </p:cNvSpPr>
          <p:nvPr>
            <p:ph type="title"/>
          </p:nvPr>
        </p:nvSpPr>
        <p:spPr>
          <a:xfrm>
            <a:off x="461087" y="764704"/>
            <a:ext cx="7900988" cy="876077"/>
          </a:xfrm>
        </p:spPr>
        <p:txBody>
          <a:bodyPr/>
          <a:lstStyle/>
          <a:p>
            <a:r>
              <a:rPr lang="sv-SE" sz="3200" dirty="0" smtClean="0">
                <a:solidFill>
                  <a:srgbClr val="FF0000"/>
                </a:solidFill>
              </a:rPr>
              <a:t>Fördelning på verksamheter</a:t>
            </a:r>
          </a:p>
        </p:txBody>
      </p:sp>
      <p:sp>
        <p:nvSpPr>
          <p:cNvPr id="40964"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B783836D-6A21-4803-B0D3-FE0B08891641}"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40965" name="Platshållare för sidfot 4"/>
          <p:cNvSpPr>
            <a:spLocks noGrp="1"/>
          </p:cNvSpPr>
          <p:nvPr>
            <p:ph type="ftr" sz="quarter" idx="4294967295"/>
          </p:nvPr>
        </p:nvSpPr>
        <p:spPr bwMode="auto">
          <a:xfrm>
            <a:off x="3124200" y="6356350"/>
            <a:ext cx="43195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graphicFrame>
        <p:nvGraphicFramePr>
          <p:cNvPr id="3" name="Platshållare för innehåll 2"/>
          <p:cNvGraphicFramePr>
            <a:graphicFrameLocks noGrp="1"/>
          </p:cNvGraphicFramePr>
          <p:nvPr>
            <p:ph idx="1"/>
            <p:extLst>
              <p:ext uri="{D42A27DB-BD31-4B8C-83A1-F6EECF244321}">
                <p14:modId xmlns:p14="http://schemas.microsoft.com/office/powerpoint/2010/main" val="3477766705"/>
              </p:ext>
            </p:extLst>
          </p:nvPr>
        </p:nvGraphicFramePr>
        <p:xfrm>
          <a:off x="1259632" y="1628800"/>
          <a:ext cx="5472608" cy="4608000"/>
        </p:xfrm>
        <a:graphic>
          <a:graphicData uri="http://schemas.openxmlformats.org/drawingml/2006/table">
            <a:tbl>
              <a:tblPr firstRow="1" bandRow="1">
                <a:tableStyleId>{5C22544A-7EE6-4342-B048-85BDC9FD1C3A}</a:tableStyleId>
              </a:tblPr>
              <a:tblGrid>
                <a:gridCol w="1237655">
                  <a:extLst>
                    <a:ext uri="{9D8B030D-6E8A-4147-A177-3AD203B41FA5}">
                      <a16:colId xmlns:a16="http://schemas.microsoft.com/office/drawing/2014/main" val="20000"/>
                    </a:ext>
                  </a:extLst>
                </a:gridCol>
                <a:gridCol w="4234953">
                  <a:extLst>
                    <a:ext uri="{9D8B030D-6E8A-4147-A177-3AD203B41FA5}">
                      <a16:colId xmlns:a16="http://schemas.microsoft.com/office/drawing/2014/main" val="20001"/>
                    </a:ext>
                  </a:extLst>
                </a:gridCol>
              </a:tblGrid>
              <a:tr h="288000">
                <a:tc>
                  <a:txBody>
                    <a:bodyPr/>
                    <a:lstStyle/>
                    <a:p>
                      <a:r>
                        <a:rPr lang="sv-SE" sz="1200" dirty="0">
                          <a:latin typeface="Calibri" panose="020F0502020204030204" pitchFamily="34" charset="0"/>
                        </a:rPr>
                        <a:t>Andel</a:t>
                      </a:r>
                    </a:p>
                  </a:txBody>
                  <a:tcPr marL="45720" marR="45720"/>
                </a:tc>
                <a:tc>
                  <a:txBody>
                    <a:bodyPr/>
                    <a:lstStyle/>
                    <a:p>
                      <a:r>
                        <a:rPr lang="sv-SE" sz="1200">
                          <a:latin typeface="Calibri" panose="020F0502020204030204" pitchFamily="34" charset="0"/>
                        </a:rPr>
                        <a:t>Verksamhet</a:t>
                      </a:r>
                    </a:p>
                  </a:txBody>
                  <a:tcPr marL="45720" marR="45720"/>
                </a:tc>
                <a:extLst>
                  <a:ext uri="{0D108BD9-81ED-4DB2-BD59-A6C34878D82A}">
                    <a16:rowId xmlns:a16="http://schemas.microsoft.com/office/drawing/2014/main" val="10000"/>
                  </a:ext>
                </a:extLst>
              </a:tr>
              <a:tr h="288000">
                <a:tc>
                  <a:txBody>
                    <a:bodyPr/>
                    <a:lstStyle/>
                    <a:p>
                      <a:r>
                        <a:rPr lang="sv-SE" sz="1200" dirty="0">
                          <a:latin typeface="Calibri" panose="020F0502020204030204" pitchFamily="34" charset="0"/>
                        </a:rPr>
                        <a:t>21,65kr</a:t>
                      </a:r>
                    </a:p>
                  </a:txBody>
                  <a:tcPr marL="45720" marR="45720"/>
                </a:tc>
                <a:tc>
                  <a:txBody>
                    <a:bodyPr/>
                    <a:lstStyle/>
                    <a:p>
                      <a:r>
                        <a:rPr lang="sv-SE" sz="1200">
                          <a:latin typeface="Calibri" panose="020F0502020204030204" pitchFamily="34" charset="0"/>
                        </a:rPr>
                        <a:t>Grundskola, särskola och fritidshem</a:t>
                      </a:r>
                    </a:p>
                  </a:txBody>
                  <a:tcPr marL="45720" marR="45720"/>
                </a:tc>
                <a:extLst>
                  <a:ext uri="{0D108BD9-81ED-4DB2-BD59-A6C34878D82A}">
                    <a16:rowId xmlns:a16="http://schemas.microsoft.com/office/drawing/2014/main" val="10001"/>
                  </a:ext>
                </a:extLst>
              </a:tr>
              <a:tr h="288000">
                <a:tc>
                  <a:txBody>
                    <a:bodyPr/>
                    <a:lstStyle/>
                    <a:p>
                      <a:r>
                        <a:rPr lang="sv-SE" sz="1200" dirty="0">
                          <a:latin typeface="Calibri" panose="020F0502020204030204" pitchFamily="34" charset="0"/>
                        </a:rPr>
                        <a:t>10,16 kr</a:t>
                      </a:r>
                    </a:p>
                  </a:txBody>
                  <a:tcPr marL="45720" marR="45720"/>
                </a:tc>
                <a:tc>
                  <a:txBody>
                    <a:bodyPr/>
                    <a:lstStyle/>
                    <a:p>
                      <a:r>
                        <a:rPr lang="sv-SE" sz="1200">
                          <a:latin typeface="Calibri" panose="020F0502020204030204" pitchFamily="34" charset="0"/>
                        </a:rPr>
                        <a:t>Förskola</a:t>
                      </a:r>
                    </a:p>
                  </a:txBody>
                  <a:tcPr marL="45720" marR="45720"/>
                </a:tc>
                <a:extLst>
                  <a:ext uri="{0D108BD9-81ED-4DB2-BD59-A6C34878D82A}">
                    <a16:rowId xmlns:a16="http://schemas.microsoft.com/office/drawing/2014/main" val="10002"/>
                  </a:ext>
                </a:extLst>
              </a:tr>
              <a:tr h="288000">
                <a:tc>
                  <a:txBody>
                    <a:bodyPr/>
                    <a:lstStyle/>
                    <a:p>
                      <a:r>
                        <a:rPr lang="sv-SE" sz="1200">
                          <a:latin typeface="Calibri" panose="020F0502020204030204" pitchFamily="34" charset="0"/>
                        </a:rPr>
                        <a:t>9,31 kr</a:t>
                      </a:r>
                    </a:p>
                  </a:txBody>
                  <a:tcPr marL="45720" marR="45720"/>
                </a:tc>
                <a:tc>
                  <a:txBody>
                    <a:bodyPr/>
                    <a:lstStyle/>
                    <a:p>
                      <a:r>
                        <a:rPr lang="sv-SE" sz="1200" dirty="0">
                          <a:latin typeface="Calibri" panose="020F0502020204030204" pitchFamily="34" charset="0"/>
                        </a:rPr>
                        <a:t>Gymnasieutbildning</a:t>
                      </a:r>
                    </a:p>
                  </a:txBody>
                  <a:tcPr marL="45720" marR="45720"/>
                </a:tc>
                <a:extLst>
                  <a:ext uri="{0D108BD9-81ED-4DB2-BD59-A6C34878D82A}">
                    <a16:rowId xmlns:a16="http://schemas.microsoft.com/office/drawing/2014/main" val="10003"/>
                  </a:ext>
                </a:extLst>
              </a:tr>
              <a:tr h="288000">
                <a:tc>
                  <a:txBody>
                    <a:bodyPr/>
                    <a:lstStyle/>
                    <a:p>
                      <a:r>
                        <a:rPr lang="sv-SE" sz="1200">
                          <a:latin typeface="Calibri" panose="020F0502020204030204" pitchFamily="34" charset="0"/>
                        </a:rPr>
                        <a:t>23,86 kr</a:t>
                      </a:r>
                    </a:p>
                  </a:txBody>
                  <a:tcPr marL="45720" marR="45720"/>
                </a:tc>
                <a:tc>
                  <a:txBody>
                    <a:bodyPr/>
                    <a:lstStyle/>
                    <a:p>
                      <a:r>
                        <a:rPr lang="sv-SE" sz="1200" dirty="0">
                          <a:latin typeface="Calibri" panose="020F0502020204030204" pitchFamily="34" charset="0"/>
                        </a:rPr>
                        <a:t>Vård och omsorg till äldre, med hemtjänst och särskilt boende</a:t>
                      </a:r>
                    </a:p>
                  </a:txBody>
                  <a:tcPr marL="45720" marR="45720"/>
                </a:tc>
                <a:extLst>
                  <a:ext uri="{0D108BD9-81ED-4DB2-BD59-A6C34878D82A}">
                    <a16:rowId xmlns:a16="http://schemas.microsoft.com/office/drawing/2014/main" val="10004"/>
                  </a:ext>
                </a:extLst>
              </a:tr>
              <a:tr h="288000">
                <a:tc>
                  <a:txBody>
                    <a:bodyPr/>
                    <a:lstStyle/>
                    <a:p>
                      <a:r>
                        <a:rPr lang="sv-SE" sz="1200">
                          <a:latin typeface="Calibri" panose="020F0502020204030204" pitchFamily="34" charset="0"/>
                        </a:rPr>
                        <a:t>0,34 kr</a:t>
                      </a:r>
                    </a:p>
                  </a:txBody>
                  <a:tcPr marL="45720" marR="45720"/>
                </a:tc>
                <a:tc>
                  <a:txBody>
                    <a:bodyPr/>
                    <a:lstStyle/>
                    <a:p>
                      <a:r>
                        <a:rPr lang="sv-SE" sz="1200" dirty="0">
                          <a:latin typeface="Calibri" panose="020F0502020204030204" pitchFamily="34" charset="0"/>
                        </a:rPr>
                        <a:t>Färdtjänst </a:t>
                      </a:r>
                    </a:p>
                  </a:txBody>
                  <a:tcPr marL="45720" marR="45720"/>
                </a:tc>
                <a:extLst>
                  <a:ext uri="{0D108BD9-81ED-4DB2-BD59-A6C34878D82A}">
                    <a16:rowId xmlns:a16="http://schemas.microsoft.com/office/drawing/2014/main" val="10005"/>
                  </a:ext>
                </a:extLst>
              </a:tr>
              <a:tr h="288000">
                <a:tc>
                  <a:txBody>
                    <a:bodyPr/>
                    <a:lstStyle/>
                    <a:p>
                      <a:r>
                        <a:rPr lang="sv-SE" sz="1200">
                          <a:latin typeface="Calibri" panose="020F0502020204030204" pitchFamily="34" charset="0"/>
                        </a:rPr>
                        <a:t>1,69 kr</a:t>
                      </a:r>
                    </a:p>
                  </a:txBody>
                  <a:tcPr marL="45720" marR="45720"/>
                </a:tc>
                <a:tc>
                  <a:txBody>
                    <a:bodyPr/>
                    <a:lstStyle/>
                    <a:p>
                      <a:r>
                        <a:rPr lang="sv-SE" sz="1200" dirty="0">
                          <a:latin typeface="Calibri" panose="020F0502020204030204" pitchFamily="34" charset="0"/>
                        </a:rPr>
                        <a:t>Skolskjuts</a:t>
                      </a:r>
                    </a:p>
                  </a:txBody>
                  <a:tcPr marL="45720" marR="45720"/>
                </a:tc>
                <a:extLst>
                  <a:ext uri="{0D108BD9-81ED-4DB2-BD59-A6C34878D82A}">
                    <a16:rowId xmlns:a16="http://schemas.microsoft.com/office/drawing/2014/main" val="10006"/>
                  </a:ext>
                </a:extLst>
              </a:tr>
              <a:tr h="288000">
                <a:tc>
                  <a:txBody>
                    <a:bodyPr/>
                    <a:lstStyle/>
                    <a:p>
                      <a:r>
                        <a:rPr lang="sv-SE" sz="1200">
                          <a:latin typeface="Calibri" panose="020F0502020204030204" pitchFamily="34" charset="0"/>
                        </a:rPr>
                        <a:t>7,35 kr</a:t>
                      </a:r>
                    </a:p>
                  </a:txBody>
                  <a:tcPr marL="45720" marR="45720"/>
                </a:tc>
                <a:tc>
                  <a:txBody>
                    <a:bodyPr/>
                    <a:lstStyle/>
                    <a:p>
                      <a:r>
                        <a:rPr lang="sv-SE" sz="1200" dirty="0">
                          <a:latin typeface="Calibri" panose="020F0502020204030204" pitchFamily="34" charset="0"/>
                        </a:rPr>
                        <a:t>Insatser till funktionshindrade</a:t>
                      </a:r>
                      <a:r>
                        <a:rPr lang="sv-SE" sz="1200" dirty="0" smtClean="0">
                          <a:latin typeface="Calibri" panose="020F0502020204030204" pitchFamily="34" charset="0"/>
                        </a:rPr>
                        <a:t>, daglig </a:t>
                      </a:r>
                      <a:r>
                        <a:rPr lang="sv-SE" sz="1200" dirty="0">
                          <a:latin typeface="Calibri" panose="020F0502020204030204" pitchFamily="34" charset="0"/>
                        </a:rPr>
                        <a:t>verksamhet samt boende</a:t>
                      </a:r>
                    </a:p>
                  </a:txBody>
                  <a:tcPr marL="45720" marR="45720"/>
                </a:tc>
                <a:extLst>
                  <a:ext uri="{0D108BD9-81ED-4DB2-BD59-A6C34878D82A}">
                    <a16:rowId xmlns:a16="http://schemas.microsoft.com/office/drawing/2014/main" val="10007"/>
                  </a:ext>
                </a:extLst>
              </a:tr>
              <a:tr h="288000">
                <a:tc>
                  <a:txBody>
                    <a:bodyPr/>
                    <a:lstStyle/>
                    <a:p>
                      <a:r>
                        <a:rPr lang="sv-SE" sz="1200">
                          <a:latin typeface="Calibri" panose="020F0502020204030204" pitchFamily="34" charset="0"/>
                        </a:rPr>
                        <a:t>2,30 kr</a:t>
                      </a:r>
                    </a:p>
                  </a:txBody>
                  <a:tcPr marL="45720" marR="45720"/>
                </a:tc>
                <a:tc>
                  <a:txBody>
                    <a:bodyPr/>
                    <a:lstStyle/>
                    <a:p>
                      <a:r>
                        <a:rPr lang="sv-SE" sz="1200" dirty="0">
                          <a:latin typeface="Calibri" panose="020F0502020204030204" pitchFamily="34" charset="0"/>
                        </a:rPr>
                        <a:t>Försörjningsstöd </a:t>
                      </a:r>
                    </a:p>
                  </a:txBody>
                  <a:tcPr marL="45720" marR="45720"/>
                </a:tc>
                <a:extLst>
                  <a:ext uri="{0D108BD9-81ED-4DB2-BD59-A6C34878D82A}">
                    <a16:rowId xmlns:a16="http://schemas.microsoft.com/office/drawing/2014/main" val="10008"/>
                  </a:ext>
                </a:extLst>
              </a:tr>
              <a:tr h="288000">
                <a:tc>
                  <a:txBody>
                    <a:bodyPr/>
                    <a:lstStyle/>
                    <a:p>
                      <a:r>
                        <a:rPr lang="sv-SE" sz="1200">
                          <a:latin typeface="Calibri" panose="020F0502020204030204" pitchFamily="34" charset="0"/>
                        </a:rPr>
                        <a:t>3,88 kr</a:t>
                      </a:r>
                    </a:p>
                  </a:txBody>
                  <a:tcPr marL="45720" marR="45720"/>
                </a:tc>
                <a:tc>
                  <a:txBody>
                    <a:bodyPr/>
                    <a:lstStyle/>
                    <a:p>
                      <a:r>
                        <a:rPr lang="sv-SE" sz="1200" dirty="0">
                          <a:latin typeface="Calibri" panose="020F0502020204030204" pitchFamily="34" charset="0"/>
                        </a:rPr>
                        <a:t>Insatser inom individ- och familjeomsorg</a:t>
                      </a:r>
                    </a:p>
                  </a:txBody>
                  <a:tcPr marL="45720" marR="45720"/>
                </a:tc>
                <a:extLst>
                  <a:ext uri="{0D108BD9-81ED-4DB2-BD59-A6C34878D82A}">
                    <a16:rowId xmlns:a16="http://schemas.microsoft.com/office/drawing/2014/main" val="10009"/>
                  </a:ext>
                </a:extLst>
              </a:tr>
              <a:tr h="288000">
                <a:tc>
                  <a:txBody>
                    <a:bodyPr/>
                    <a:lstStyle/>
                    <a:p>
                      <a:r>
                        <a:rPr lang="sv-SE" sz="1200">
                          <a:latin typeface="Calibri" panose="020F0502020204030204" pitchFamily="34" charset="0"/>
                        </a:rPr>
                        <a:t>1,36 kr</a:t>
                      </a:r>
                    </a:p>
                  </a:txBody>
                  <a:tcPr marL="45720" marR="45720"/>
                </a:tc>
                <a:tc>
                  <a:txBody>
                    <a:bodyPr/>
                    <a:lstStyle/>
                    <a:p>
                      <a:r>
                        <a:rPr lang="sv-SE" sz="1200" dirty="0">
                          <a:latin typeface="Calibri" panose="020F0502020204030204" pitchFamily="34" charset="0"/>
                        </a:rPr>
                        <a:t>Arbetsmarknadsåtgärder samt vuxenutbildning</a:t>
                      </a:r>
                    </a:p>
                  </a:txBody>
                  <a:tcPr marL="45720" marR="45720"/>
                </a:tc>
                <a:extLst>
                  <a:ext uri="{0D108BD9-81ED-4DB2-BD59-A6C34878D82A}">
                    <a16:rowId xmlns:a16="http://schemas.microsoft.com/office/drawing/2014/main" val="10010"/>
                  </a:ext>
                </a:extLst>
              </a:tr>
              <a:tr h="288000">
                <a:tc>
                  <a:txBody>
                    <a:bodyPr/>
                    <a:lstStyle/>
                    <a:p>
                      <a:r>
                        <a:rPr lang="sv-SE" sz="1200">
                          <a:latin typeface="Calibri" panose="020F0502020204030204" pitchFamily="34" charset="0"/>
                        </a:rPr>
                        <a:t>4,02 kr</a:t>
                      </a:r>
                    </a:p>
                  </a:txBody>
                  <a:tcPr marL="45720" marR="45720"/>
                </a:tc>
                <a:tc>
                  <a:txBody>
                    <a:bodyPr/>
                    <a:lstStyle/>
                    <a:p>
                      <a:r>
                        <a:rPr lang="sv-SE" sz="1200" dirty="0">
                          <a:latin typeface="Calibri" panose="020F0502020204030204" pitchFamily="34" charset="0"/>
                        </a:rPr>
                        <a:t>Kultur och fritidsverksamhet samt musikskola</a:t>
                      </a:r>
                    </a:p>
                  </a:txBody>
                  <a:tcPr marL="45720" marR="45720"/>
                </a:tc>
                <a:extLst>
                  <a:ext uri="{0D108BD9-81ED-4DB2-BD59-A6C34878D82A}">
                    <a16:rowId xmlns:a16="http://schemas.microsoft.com/office/drawing/2014/main" val="10011"/>
                  </a:ext>
                </a:extLst>
              </a:tr>
              <a:tr h="288000">
                <a:tc>
                  <a:txBody>
                    <a:bodyPr/>
                    <a:lstStyle/>
                    <a:p>
                      <a:r>
                        <a:rPr lang="sv-SE" sz="1200">
                          <a:latin typeface="Calibri" panose="020F0502020204030204" pitchFamily="34" charset="0"/>
                        </a:rPr>
                        <a:t>3,30 kr</a:t>
                      </a:r>
                    </a:p>
                  </a:txBody>
                  <a:tcPr marL="45720" marR="45720"/>
                </a:tc>
                <a:tc>
                  <a:txBody>
                    <a:bodyPr/>
                    <a:lstStyle/>
                    <a:p>
                      <a:r>
                        <a:rPr lang="sv-SE" sz="1200" dirty="0">
                          <a:latin typeface="Calibri" panose="020F0502020204030204" pitchFamily="34" charset="0"/>
                        </a:rPr>
                        <a:t>Skötsel av gator</a:t>
                      </a:r>
                      <a:r>
                        <a:rPr lang="sv-SE" sz="1200" dirty="0" smtClean="0">
                          <a:latin typeface="Calibri" panose="020F0502020204030204" pitchFamily="34" charset="0"/>
                        </a:rPr>
                        <a:t>, parker, cykelbanor</a:t>
                      </a:r>
                      <a:r>
                        <a:rPr lang="sv-SE" sz="1200" dirty="0">
                          <a:latin typeface="Calibri" panose="020F0502020204030204" pitchFamily="34" charset="0"/>
                        </a:rPr>
                        <a:t>, lokaler med mera</a:t>
                      </a:r>
                    </a:p>
                  </a:txBody>
                  <a:tcPr marL="45720" marR="45720"/>
                </a:tc>
                <a:extLst>
                  <a:ext uri="{0D108BD9-81ED-4DB2-BD59-A6C34878D82A}">
                    <a16:rowId xmlns:a16="http://schemas.microsoft.com/office/drawing/2014/main" val="10012"/>
                  </a:ext>
                </a:extLst>
              </a:tr>
              <a:tr h="288000">
                <a:tc>
                  <a:txBody>
                    <a:bodyPr/>
                    <a:lstStyle/>
                    <a:p>
                      <a:r>
                        <a:rPr lang="sv-SE" sz="1200">
                          <a:latin typeface="Calibri" panose="020F0502020204030204" pitchFamily="34" charset="0"/>
                        </a:rPr>
                        <a:t>1,99 kr</a:t>
                      </a:r>
                    </a:p>
                  </a:txBody>
                  <a:tcPr marL="45720" marR="45720"/>
                </a:tc>
                <a:tc>
                  <a:txBody>
                    <a:bodyPr/>
                    <a:lstStyle/>
                    <a:p>
                      <a:r>
                        <a:rPr lang="sv-SE" sz="1200" dirty="0">
                          <a:latin typeface="Calibri" panose="020F0502020204030204" pitchFamily="34" charset="0"/>
                        </a:rPr>
                        <a:t>Räddningstjänsten</a:t>
                      </a:r>
                    </a:p>
                  </a:txBody>
                  <a:tcPr marL="45720" marR="45720"/>
                </a:tc>
                <a:extLst>
                  <a:ext uri="{0D108BD9-81ED-4DB2-BD59-A6C34878D82A}">
                    <a16:rowId xmlns:a16="http://schemas.microsoft.com/office/drawing/2014/main" val="10013"/>
                  </a:ext>
                </a:extLst>
              </a:tr>
              <a:tr h="288000">
                <a:tc>
                  <a:txBody>
                    <a:bodyPr/>
                    <a:lstStyle/>
                    <a:p>
                      <a:r>
                        <a:rPr lang="sv-SE" sz="1200">
                          <a:latin typeface="Calibri" panose="020F0502020204030204" pitchFamily="34" charset="0"/>
                        </a:rPr>
                        <a:t>1,33 kr</a:t>
                      </a:r>
                    </a:p>
                  </a:txBody>
                  <a:tcPr marL="45720" marR="45720"/>
                </a:tc>
                <a:tc>
                  <a:txBody>
                    <a:bodyPr/>
                    <a:lstStyle/>
                    <a:p>
                      <a:r>
                        <a:rPr lang="sv-SE" sz="1200" dirty="0">
                          <a:latin typeface="Calibri" panose="020F0502020204030204" pitchFamily="34" charset="0"/>
                        </a:rPr>
                        <a:t>Kollektivtrafik</a:t>
                      </a:r>
                    </a:p>
                  </a:txBody>
                  <a:tcPr marL="45720" marR="45720"/>
                </a:tc>
                <a:extLst>
                  <a:ext uri="{0D108BD9-81ED-4DB2-BD59-A6C34878D82A}">
                    <a16:rowId xmlns:a16="http://schemas.microsoft.com/office/drawing/2014/main" val="10014"/>
                  </a:ext>
                </a:extLst>
              </a:tr>
              <a:tr h="288000">
                <a:tc>
                  <a:txBody>
                    <a:bodyPr/>
                    <a:lstStyle/>
                    <a:p>
                      <a:r>
                        <a:rPr lang="sv-SE" sz="1200">
                          <a:latin typeface="Calibri" panose="020F0502020204030204" pitchFamily="34" charset="0"/>
                        </a:rPr>
                        <a:t>7,46 kr</a:t>
                      </a:r>
                    </a:p>
                  </a:txBody>
                  <a:tcPr marL="45720" marR="45720"/>
                </a:tc>
                <a:tc>
                  <a:txBody>
                    <a:bodyPr/>
                    <a:lstStyle/>
                    <a:p>
                      <a:r>
                        <a:rPr lang="sv-SE" sz="1200" dirty="0">
                          <a:latin typeface="Calibri" panose="020F0502020204030204" pitchFamily="34" charset="0"/>
                        </a:rPr>
                        <a:t>Kommunens övriga verksamheter</a:t>
                      </a:r>
                    </a:p>
                  </a:txBody>
                  <a:tcPr marL="45720" marR="45720"/>
                </a:tc>
                <a:extLst>
                  <a:ext uri="{0D108BD9-81ED-4DB2-BD59-A6C34878D82A}">
                    <a16:rowId xmlns:a16="http://schemas.microsoft.com/office/drawing/2014/main" val="10015"/>
                  </a:ext>
                </a:extLst>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ubrik 1"/>
          <p:cNvSpPr>
            <a:spLocks noGrp="1"/>
          </p:cNvSpPr>
          <p:nvPr>
            <p:ph type="title"/>
          </p:nvPr>
        </p:nvSpPr>
        <p:spPr/>
        <p:txBody>
          <a:bodyPr/>
          <a:lstStyle/>
          <a:p>
            <a:pPr algn="ctr"/>
            <a:r>
              <a:rPr lang="sv-SE" dirty="0" smtClean="0">
                <a:solidFill>
                  <a:schemeClr val="tx2"/>
                </a:solidFill>
              </a:rPr>
              <a:t>Lyssna på KF på webben</a:t>
            </a:r>
          </a:p>
        </p:txBody>
      </p:sp>
      <p:sp>
        <p:nvSpPr>
          <p:cNvPr id="45060" name="Platshållare för datum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B0447CE-E095-477B-97B5-744A878C7904}"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45061" name="Platshållare för sidfot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sp>
        <p:nvSpPr>
          <p:cNvPr id="45062" name="Platshållare för innehåll 8"/>
          <p:cNvSpPr>
            <a:spLocks noGrp="1"/>
          </p:cNvSpPr>
          <p:nvPr>
            <p:ph idx="1"/>
          </p:nvPr>
        </p:nvSpPr>
        <p:spPr>
          <a:xfrm>
            <a:off x="457200" y="1933575"/>
            <a:ext cx="7900988" cy="1298575"/>
          </a:xfrm>
        </p:spPr>
        <p:txBody>
          <a:bodyPr>
            <a:spAutoFit/>
          </a:bodyPr>
          <a:lstStyle/>
          <a:p>
            <a:pPr marL="0" indent="0" algn="ctr">
              <a:buNone/>
            </a:pPr>
            <a:r>
              <a:rPr lang="sv-SE" sz="4000" dirty="0" smtClean="0">
                <a:hlinkClick r:id="rId2"/>
              </a:rPr>
              <a:t>www.sala.se/webbradio</a:t>
            </a:r>
            <a:endParaRPr lang="sv-SE" sz="4000" dirty="0" smtClean="0"/>
          </a:p>
          <a:p>
            <a:pPr algn="ctr"/>
            <a:endParaRPr lang="sv-SE"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tshållare för datum 3"/>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7DA9AE78-BAF5-449B-94C0-17A9727D7B55}"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41987" name="Platshållare för sidfot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pic>
        <p:nvPicPr>
          <p:cNvPr id="41988" name="Bildobjekt 6" descr="vkl-16_108[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580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ubrik 1"/>
          <p:cNvSpPr>
            <a:spLocks noGrp="1"/>
          </p:cNvSpPr>
          <p:nvPr>
            <p:ph type="title"/>
          </p:nvPr>
        </p:nvSpPr>
        <p:spPr>
          <a:xfrm>
            <a:off x="428625" y="785813"/>
            <a:ext cx="7858125" cy="1143000"/>
          </a:xfrm>
        </p:spPr>
        <p:txBody>
          <a:bodyPr/>
          <a:lstStyle/>
          <a:p>
            <a:endParaRPr lang="sv-SE" smtClean="0"/>
          </a:p>
        </p:txBody>
      </p:sp>
      <p:pic>
        <p:nvPicPr>
          <p:cNvPr id="46083" name="Platshållare för innehåll 6" descr="Järndammen 0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6084" name="Platshållare för innehåll 3"/>
          <p:cNvSpPr>
            <a:spLocks noGrp="1"/>
          </p:cNvSpPr>
          <p:nvPr>
            <p:ph sz="half" idx="2"/>
          </p:nvPr>
        </p:nvSpPr>
        <p:spPr>
          <a:xfrm>
            <a:off x="4500563" y="1928813"/>
            <a:ext cx="3779837" cy="4197350"/>
          </a:xfrm>
        </p:spPr>
        <p:txBody>
          <a:bodyPr/>
          <a:lstStyle/>
          <a:p>
            <a:endParaRPr lang="sv-SE" smtClean="0">
              <a:ea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Bildobjekt 1" descr="notmyranvy_RGB.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451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latshållare för innehåll 5" descr="Gruv karta 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844088" cy="6948488"/>
          </a:xfrm>
        </p:spPr>
      </p:pic>
      <p:sp>
        <p:nvSpPr>
          <p:cNvPr id="16387"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2B0E9DA-8883-4CFC-9B96-19F0B81275E7}"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16388" name="Platshållare för sidfot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latshållare för innehåll 3" descr="1 Torget a.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5332562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quarter" idx="10"/>
          </p:nvPr>
        </p:nvSpPr>
        <p:spPr/>
        <p:txBody>
          <a:bodyPr/>
          <a:lstStyle/>
          <a:p>
            <a:pPr>
              <a:defRPr/>
            </a:pPr>
            <a:fld id="{8AF84A17-1265-4747-9EEB-F52697CA2E7A}" type="datetime1">
              <a:rPr lang="sv-SE"/>
              <a:pPr>
                <a:defRPr/>
              </a:pPr>
              <a:t>2022-04-08</a:t>
            </a:fld>
            <a:endParaRPr lang="sv-SE"/>
          </a:p>
        </p:txBody>
      </p:sp>
      <p:sp>
        <p:nvSpPr>
          <p:cNvPr id="5" name="Platshållare för sidfot 4"/>
          <p:cNvSpPr>
            <a:spLocks noGrp="1"/>
          </p:cNvSpPr>
          <p:nvPr>
            <p:ph type="ftr" sz="quarter" idx="11"/>
          </p:nvPr>
        </p:nvSpPr>
        <p:spPr/>
        <p:txBody>
          <a:bodyPr/>
          <a:lstStyle/>
          <a:p>
            <a:pPr>
              <a:defRPr/>
            </a:pPr>
            <a:r>
              <a:rPr lang="sv-SE"/>
              <a:t>Sala kommun – Kommunstyrelsens förvaltning</a:t>
            </a:r>
          </a:p>
        </p:txBody>
      </p:sp>
      <p:pic>
        <p:nvPicPr>
          <p:cNvPr id="5124" name="Bildobjekt 3" descr="63-Jangö_Edvard.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942695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Bildobjekt 1" descr="vkl-8_0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637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Bildobjekt 1" descr="Centrum-0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93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Bildobjekt 1" descr="_9250031.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2225" y="0"/>
            <a:ext cx="9097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824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Bildobjekt 1" descr="Img00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758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Bildobjekt 1" descr="Storm-SSAB-Christinasjö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89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Bildobjekt 1" descr="Victoriarottak.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57188" y="-195263"/>
            <a:ext cx="10566401" cy="705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077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Bildobjekt 1" descr="_605237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2225" y="0"/>
            <a:ext cx="9097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34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Bildobjekt 1" descr="Parkbild0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704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Bildobjekt 1" descr="_MG_3398.jpg"/>
          <p:cNvPicPr>
            <a:picLocks noGrp="1" noChangeAspect="1"/>
          </p:cNvPicPr>
          <p:nvPr isPhoto="1"/>
        </p:nvPicPr>
        <p:blipFill>
          <a:blip r:embed="rId2">
            <a:extLst>
              <a:ext uri="{28A0092B-C50C-407E-A947-70E740481C1C}">
                <a14:useLocalDpi xmlns:a14="http://schemas.microsoft.com/office/drawing/2010/main" val="0"/>
              </a:ext>
            </a:extLst>
          </a:blip>
          <a:srcRect r="9007"/>
          <a:stretch>
            <a:fillRect/>
          </a:stretch>
        </p:blipFill>
        <p:spPr bwMode="auto">
          <a:xfrm>
            <a:off x="-285750" y="0"/>
            <a:ext cx="942975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Bildobjekt 1" descr="Lekparken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442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Bildobjekt 1" descr="P824014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442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Bildobjekt 2" descr="Biblioteket-x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282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Bildobjekt 1" descr="KFF_20071007_07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62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Bildobjekt 1" descr="VårdochOmsorgochNatur_071004_04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129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Bildobjekt 1" descr="VårdochOmsorgochNatur_071004_04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788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Bildobjekt 1" descr="galunkalopfoto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239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pPr>
              <a:defRPr/>
            </a:pPr>
            <a:fld id="{8AF84A17-1265-4747-9EEB-F52697CA2E7A}" type="datetime1">
              <a:rPr lang="sv-SE"/>
              <a:pPr>
                <a:defRPr/>
              </a:pPr>
              <a:t>2022-04-08</a:t>
            </a:fld>
            <a:endParaRPr lang="sv-SE"/>
          </a:p>
        </p:txBody>
      </p:sp>
      <p:sp>
        <p:nvSpPr>
          <p:cNvPr id="5" name="Platshållare för sidfot 4"/>
          <p:cNvSpPr>
            <a:spLocks noGrp="1"/>
          </p:cNvSpPr>
          <p:nvPr>
            <p:ph type="ftr" sz="quarter" idx="11"/>
          </p:nvPr>
        </p:nvSpPr>
        <p:spPr/>
        <p:txBody>
          <a:bodyPr/>
          <a:lstStyle/>
          <a:p>
            <a:pPr>
              <a:defRPr/>
            </a:pPr>
            <a:r>
              <a:rPr lang="sv-SE"/>
              <a:t>Sala kommun – Kommunstyrelsens förvaltning</a:t>
            </a:r>
          </a:p>
        </p:txBody>
      </p:sp>
      <p:sp>
        <p:nvSpPr>
          <p:cNvPr id="17411" name="Underrubrik 7"/>
          <p:cNvSpPr>
            <a:spLocks noGrp="1"/>
          </p:cNvSpPr>
          <p:nvPr>
            <p:ph type="body" sz="half" idx="4294967295"/>
          </p:nvPr>
        </p:nvSpPr>
        <p:spPr>
          <a:xfrm>
            <a:off x="2411760" y="5367338"/>
            <a:ext cx="4334272" cy="804862"/>
          </a:xfrm>
        </p:spPr>
        <p:txBody>
          <a:bodyPr/>
          <a:lstStyle/>
          <a:p>
            <a:pPr marL="0" indent="0" algn="ctr">
              <a:buNone/>
            </a:pPr>
            <a:r>
              <a:rPr lang="sv-SE" sz="2000" dirty="0" smtClean="0">
                <a:ea typeface="Calibri" pitchFamily="34" charset="0"/>
              </a:rPr>
              <a:t>Gustav II Adolf</a:t>
            </a:r>
          </a:p>
          <a:p>
            <a:pPr marL="0" indent="0" algn="ctr">
              <a:buNone/>
            </a:pPr>
            <a:endParaRPr lang="sv-SE" sz="2000" dirty="0" smtClean="0">
              <a:ea typeface="Calibri" pitchFamily="34" charset="0"/>
            </a:endParaRPr>
          </a:p>
        </p:txBody>
      </p:sp>
      <p:pic>
        <p:nvPicPr>
          <p:cNvPr id="17414" name="Bildobjekt 6" descr="Gustav-II-Rådhusporträtt_20071009_0820.png"/>
          <p:cNvPicPr>
            <a:picLocks noChangeAspect="1"/>
          </p:cNvPicPr>
          <p:nvPr/>
        </p:nvPicPr>
        <p:blipFill>
          <a:blip r:embed="rId3" cstate="print">
            <a:extLst>
              <a:ext uri="{28A0092B-C50C-407E-A947-70E740481C1C}">
                <a14:useLocalDpi xmlns:a14="http://schemas.microsoft.com/office/drawing/2010/main" val="0"/>
              </a:ext>
            </a:extLst>
          </a:blip>
          <a:srcRect r="4688" b="10416"/>
          <a:stretch>
            <a:fillRect/>
          </a:stretch>
        </p:blipFill>
        <p:spPr bwMode="auto">
          <a:xfrm>
            <a:off x="2700338" y="260350"/>
            <a:ext cx="3600450"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90750AC9-ECC1-4081-9153-A82547D5B945}"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18435" name="Platshållare för sidfot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pic>
        <p:nvPicPr>
          <p:cNvPr id="18436" name="Bildobjekt 8" descr="Karta över Sala innerstad 1924-1937.jpg"/>
          <p:cNvPicPr>
            <a:picLocks noChangeAspect="1"/>
          </p:cNvPicPr>
          <p:nvPr/>
        </p:nvPicPr>
        <p:blipFill rotWithShape="1">
          <a:blip r:embed="rId2">
            <a:extLst>
              <a:ext uri="{28A0092B-C50C-407E-A947-70E740481C1C}">
                <a14:useLocalDpi xmlns:a14="http://schemas.microsoft.com/office/drawing/2010/main" val="0"/>
              </a:ext>
            </a:extLst>
          </a:blip>
          <a:srcRect l="4302" t="2942" r="1733" b="1281"/>
          <a:stretch/>
        </p:blipFill>
        <p:spPr bwMode="auto">
          <a:xfrm>
            <a:off x="-133152" y="-1"/>
            <a:ext cx="9360000" cy="694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90750AC9-ECC1-4081-9153-A82547D5B945}"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18435" name="Platshållare för sidfot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pic>
        <p:nvPicPr>
          <p:cNvPr id="1026" name="Picture 2" descr="N:\Informationsenheten\InformationSala\_AKTIVITETER\Broschyrer_Foldrar\_Interna_beställningar\EU_Täljstenen\Kulturvandringsfolder\Tidslinje - TAS\JPEG\Rådhuset ritn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5758"/>
          <a:stretch/>
        </p:blipFill>
        <p:spPr bwMode="auto">
          <a:xfrm>
            <a:off x="-8013" y="-14894"/>
            <a:ext cx="9180000" cy="6872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206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latshållare för innehåll 5" descr="sakn-logotyp-FS-srgb.wm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84475" y="1916113"/>
            <a:ext cx="1571625" cy="1571625"/>
          </a:xfrm>
        </p:spPr>
      </p:pic>
      <p:sp>
        <p:nvSpPr>
          <p:cNvPr id="19459"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7F356F48-8B78-4248-8041-5061CE4EBDEE}"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19460" name="Platshållare för sidfot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sp>
        <p:nvSpPr>
          <p:cNvPr id="19461" name="textruta 6"/>
          <p:cNvSpPr txBox="1">
            <a:spLocks noChangeArrowheads="1"/>
          </p:cNvSpPr>
          <p:nvPr/>
        </p:nvSpPr>
        <p:spPr bwMode="auto">
          <a:xfrm>
            <a:off x="2411759" y="3717032"/>
            <a:ext cx="432048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sv-SE" sz="3200" dirty="0">
                <a:latin typeface="Cambria" pitchFamily="18" charset="0"/>
              </a:rPr>
              <a:t>Kommunens </a:t>
            </a:r>
            <a:r>
              <a:rPr lang="sv-SE" sz="3200" dirty="0" smtClean="0">
                <a:latin typeface="Cambria" pitchFamily="18" charset="0"/>
              </a:rPr>
              <a:t>vapen</a:t>
            </a:r>
          </a:p>
          <a:p>
            <a:pPr algn="ctr" eaLnBrk="1" hangingPunct="1"/>
            <a:endParaRPr lang="sv-SE" sz="800" dirty="0" smtClean="0">
              <a:latin typeface="Cambria" pitchFamily="18" charset="0"/>
            </a:endParaRPr>
          </a:p>
          <a:p>
            <a:pPr eaLnBrk="1" hangingPunct="1"/>
            <a:r>
              <a:rPr lang="sv-SE" sz="1200" dirty="0">
                <a:latin typeface="Calibri Light" panose="020F0302020204030204" pitchFamily="34" charset="0"/>
              </a:rPr>
              <a:t>Tecknen på skölden symboliserar silverbergsbruk. </a:t>
            </a:r>
            <a:r>
              <a:rPr lang="sv-SE" sz="1200" dirty="0" smtClean="0">
                <a:latin typeface="Calibri Light" panose="020F0302020204030204" pitchFamily="34" charset="0"/>
              </a:rPr>
              <a:t>Det </a:t>
            </a:r>
            <a:r>
              <a:rPr lang="sv-SE" sz="1200" dirty="0">
                <a:latin typeface="Calibri Light" panose="020F0302020204030204" pitchFamily="34" charset="0"/>
              </a:rPr>
              <a:t>vänstra av de korslagda verktygen är en berghammare, eller knoster, och det högra är ett bergjärn. </a:t>
            </a:r>
            <a:r>
              <a:rPr lang="sv-SE" sz="1200" dirty="0" smtClean="0">
                <a:latin typeface="Calibri Light" panose="020F0302020204030204" pitchFamily="34" charset="0"/>
              </a:rPr>
              <a:t/>
            </a:r>
            <a:br>
              <a:rPr lang="sv-SE" sz="1200" dirty="0" smtClean="0">
                <a:latin typeface="Calibri Light" panose="020F0302020204030204" pitchFamily="34" charset="0"/>
              </a:rPr>
            </a:br>
            <a:r>
              <a:rPr lang="sv-SE" sz="1200" dirty="0" err="1" smtClean="0">
                <a:latin typeface="Calibri Light" panose="020F0302020204030204" pitchFamily="34" charset="0"/>
              </a:rPr>
              <a:t>Bergbruksymbolen</a:t>
            </a:r>
            <a:r>
              <a:rPr lang="sv-SE" sz="1200" dirty="0" smtClean="0">
                <a:latin typeface="Calibri Light" panose="020F0302020204030204" pitchFamily="34" charset="0"/>
              </a:rPr>
              <a:t> </a:t>
            </a:r>
            <a:r>
              <a:rPr lang="sv-SE" sz="1200" dirty="0">
                <a:latin typeface="Calibri Light" panose="020F0302020204030204" pitchFamily="34" charset="0"/>
              </a:rPr>
              <a:t>är gammal och </a:t>
            </a:r>
            <a:r>
              <a:rPr lang="sv-SE" sz="1200" dirty="0" smtClean="0">
                <a:latin typeface="Calibri Light" panose="020F0302020204030204" pitchFamily="34" charset="0"/>
              </a:rPr>
              <a:t>internationell. Månskäran </a:t>
            </a:r>
            <a:r>
              <a:rPr lang="sv-SE" sz="1200" dirty="0">
                <a:latin typeface="Calibri Light" panose="020F0302020204030204" pitchFamily="34" charset="0"/>
              </a:rPr>
              <a:t>är ett flera tusen år gammalt tecken för silver. </a:t>
            </a:r>
          </a:p>
        </p:txBody>
      </p:sp>
      <p:pic>
        <p:nvPicPr>
          <p:cNvPr id="19462" name="Platshållare för innehåll 5" descr="sakn-logotyp-FS-srgb.w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7263" y="1630363"/>
            <a:ext cx="16383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ubrik 1"/>
          <p:cNvSpPr>
            <a:spLocks noGrp="1"/>
          </p:cNvSpPr>
          <p:nvPr>
            <p:ph type="title"/>
          </p:nvPr>
        </p:nvSpPr>
        <p:spPr/>
        <p:txBody>
          <a:bodyPr/>
          <a:lstStyle/>
          <a:p>
            <a:r>
              <a:rPr lang="sv-SE" sz="3600" smtClean="0"/>
              <a:t>Tre politiska </a:t>
            </a:r>
            <a:br>
              <a:rPr lang="sv-SE" sz="3600" smtClean="0"/>
            </a:br>
            <a:r>
              <a:rPr lang="sv-SE" sz="3600" smtClean="0"/>
              <a:t>och administrativa nivåer</a:t>
            </a:r>
          </a:p>
        </p:txBody>
      </p:sp>
      <p:pic>
        <p:nvPicPr>
          <p:cNvPr id="21507" name="Platshållare för innehåll 5" descr="Coat_of_Arms_of_Sweden_Greater.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14375" y="2312988"/>
            <a:ext cx="1484313" cy="1439862"/>
          </a:xfrm>
        </p:spPr>
      </p:pic>
      <p:sp>
        <p:nvSpPr>
          <p:cNvPr id="21508" name="Platshållare för datum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961BB72-51B0-41E6-8182-B2DCDDA7DCE4}" type="datetime1">
              <a:rPr lang="sv-SE" smtClean="0">
                <a:solidFill>
                  <a:schemeClr val="accent1"/>
                </a:solidFill>
                <a:latin typeface="Calibri" pitchFamily="34" charset="0"/>
              </a:rPr>
              <a:pPr eaLnBrk="1" fontAlgn="base" hangingPunct="1">
                <a:spcBef>
                  <a:spcPct val="0"/>
                </a:spcBef>
                <a:spcAft>
                  <a:spcPct val="0"/>
                </a:spcAft>
              </a:pPr>
              <a:t>2022-04-08</a:t>
            </a:fld>
            <a:endParaRPr lang="sv-SE" smtClean="0">
              <a:solidFill>
                <a:schemeClr val="accent1"/>
              </a:solidFill>
              <a:latin typeface="Calibri" pitchFamily="34" charset="0"/>
            </a:endParaRPr>
          </a:p>
        </p:txBody>
      </p:sp>
      <p:sp>
        <p:nvSpPr>
          <p:cNvPr id="21509" name="Platshållare för sidfot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sv-SE" smtClean="0">
                <a:solidFill>
                  <a:schemeClr val="accent1"/>
                </a:solidFill>
                <a:latin typeface="Calibri" pitchFamily="34" charset="0"/>
              </a:rPr>
              <a:t>Sala kommun – Kommunstyrelsens förvaltning</a:t>
            </a:r>
          </a:p>
        </p:txBody>
      </p:sp>
      <p:pic>
        <p:nvPicPr>
          <p:cNvPr id="215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9888" y="2493963"/>
            <a:ext cx="5762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Bildobjekt 8" descr="sakn-logotyp-FS-srgb.w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7188" y="2779713"/>
            <a:ext cx="13652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ruta 9"/>
          <p:cNvSpPr txBox="1">
            <a:spLocks noChangeArrowheads="1"/>
          </p:cNvSpPr>
          <p:nvPr/>
        </p:nvSpPr>
        <p:spPr bwMode="auto">
          <a:xfrm>
            <a:off x="642938" y="4143375"/>
            <a:ext cx="27860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b="1" dirty="0">
                <a:latin typeface="Cambria" pitchFamily="18" charset="0"/>
              </a:rPr>
              <a:t>Staten</a:t>
            </a:r>
          </a:p>
          <a:p>
            <a:pPr eaLnBrk="1" hangingPunct="1"/>
            <a:r>
              <a:rPr lang="sv-SE" dirty="0">
                <a:latin typeface="Cambria" pitchFamily="18" charset="0"/>
              </a:rPr>
              <a:t>Riksdag och regering</a:t>
            </a:r>
          </a:p>
          <a:p>
            <a:pPr eaLnBrk="1" hangingPunct="1"/>
            <a:r>
              <a:rPr lang="sv-SE" dirty="0">
                <a:latin typeface="Cambria" pitchFamily="18" charset="0"/>
              </a:rPr>
              <a:t>Tillsynsmyndigheter</a:t>
            </a:r>
          </a:p>
          <a:p>
            <a:pPr eaLnBrk="1" hangingPunct="1"/>
            <a:r>
              <a:rPr lang="sv-SE" dirty="0">
                <a:latin typeface="Cambria" pitchFamily="18" charset="0"/>
              </a:rPr>
              <a:t>Länsstyrelser</a:t>
            </a:r>
          </a:p>
          <a:p>
            <a:pPr eaLnBrk="1" hangingPunct="1"/>
            <a:r>
              <a:rPr lang="sv-SE" i="1" dirty="0">
                <a:latin typeface="Cambria" pitchFamily="18" charset="0"/>
              </a:rPr>
              <a:t>21 län</a:t>
            </a:r>
          </a:p>
          <a:p>
            <a:pPr eaLnBrk="1" hangingPunct="1"/>
            <a:r>
              <a:rPr lang="sv-SE" i="1" dirty="0">
                <a:latin typeface="Cambria" pitchFamily="18" charset="0"/>
              </a:rPr>
              <a:t>20 </a:t>
            </a:r>
            <a:r>
              <a:rPr lang="sv-SE" i="1" dirty="0" smtClean="0">
                <a:latin typeface="Cambria" pitchFamily="18" charset="0"/>
              </a:rPr>
              <a:t>regioner</a:t>
            </a:r>
            <a:endParaRPr lang="sv-SE" i="1" dirty="0">
              <a:latin typeface="Cambria" pitchFamily="18" charset="0"/>
            </a:endParaRPr>
          </a:p>
          <a:p>
            <a:pPr eaLnBrk="1" hangingPunct="1"/>
            <a:endParaRPr lang="sv-SE" dirty="0">
              <a:latin typeface="Cambria" pitchFamily="18" charset="0"/>
            </a:endParaRPr>
          </a:p>
        </p:txBody>
      </p:sp>
      <p:sp>
        <p:nvSpPr>
          <p:cNvPr id="21514" name="textruta 10"/>
          <p:cNvSpPr txBox="1">
            <a:spLocks noChangeArrowheads="1"/>
          </p:cNvSpPr>
          <p:nvPr/>
        </p:nvSpPr>
        <p:spPr bwMode="auto">
          <a:xfrm>
            <a:off x="4286250" y="4143375"/>
            <a:ext cx="1785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b="1" dirty="0" smtClean="0">
                <a:latin typeface="Cambria" pitchFamily="18" charset="0"/>
              </a:rPr>
              <a:t>Regionen</a:t>
            </a:r>
            <a:r>
              <a:rPr lang="sv-SE" dirty="0">
                <a:latin typeface="Cambria" pitchFamily="18" charset="0"/>
              </a:rPr>
              <a:t/>
            </a:r>
            <a:br>
              <a:rPr lang="sv-SE" dirty="0">
                <a:latin typeface="Cambria" pitchFamily="18" charset="0"/>
              </a:rPr>
            </a:br>
            <a:r>
              <a:rPr lang="sv-SE" dirty="0">
                <a:latin typeface="Cambria" pitchFamily="18" charset="0"/>
              </a:rPr>
              <a:t>Västmanland</a:t>
            </a:r>
            <a:br>
              <a:rPr lang="sv-SE" dirty="0">
                <a:latin typeface="Cambria" pitchFamily="18" charset="0"/>
              </a:rPr>
            </a:br>
            <a:endParaRPr lang="sv-SE" dirty="0">
              <a:latin typeface="Cambria" pitchFamily="18" charset="0"/>
            </a:endParaRPr>
          </a:p>
          <a:p>
            <a:pPr eaLnBrk="1" hangingPunct="1"/>
            <a:r>
              <a:rPr lang="sv-SE" i="1" dirty="0">
                <a:latin typeface="Cambria" pitchFamily="18" charset="0"/>
              </a:rPr>
              <a:t>10 kommuner</a:t>
            </a:r>
          </a:p>
        </p:txBody>
      </p:sp>
      <p:sp>
        <p:nvSpPr>
          <p:cNvPr id="21515" name="textruta 11"/>
          <p:cNvSpPr txBox="1">
            <a:spLocks noChangeArrowheads="1"/>
          </p:cNvSpPr>
          <p:nvPr/>
        </p:nvSpPr>
        <p:spPr bwMode="auto">
          <a:xfrm>
            <a:off x="6715125" y="4143375"/>
            <a:ext cx="1428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b="1" dirty="0">
                <a:latin typeface="Cambria" pitchFamily="18" charset="0"/>
              </a:rPr>
              <a:t>Kommunen</a:t>
            </a:r>
          </a:p>
          <a:p>
            <a:pPr eaLnBrk="1" hangingPunct="1"/>
            <a:endParaRPr lang="sv-SE" dirty="0">
              <a:latin typeface="Cambria" pitchFamily="18" charset="0"/>
            </a:endParaRPr>
          </a:p>
        </p:txBody>
      </p:sp>
      <p:pic>
        <p:nvPicPr>
          <p:cNvPr id="2" name="Bildobjekt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6090" y="2941638"/>
            <a:ext cx="1892204" cy="53454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ala kommun">
  <a:themeElements>
    <a:clrScheme name="sakn">
      <a:dk1>
        <a:srgbClr val="262626"/>
      </a:dk1>
      <a:lt1>
        <a:sysClr val="window" lastClr="FFFFFF"/>
      </a:lt1>
      <a:dk2>
        <a:srgbClr val="006EB7"/>
      </a:dk2>
      <a:lt2>
        <a:srgbClr val="FFC100"/>
      </a:lt2>
      <a:accent1>
        <a:srgbClr val="006EB7"/>
      </a:accent1>
      <a:accent2>
        <a:srgbClr val="FFC100"/>
      </a:accent2>
      <a:accent3>
        <a:srgbClr val="BAC000"/>
      </a:accent3>
      <a:accent4>
        <a:srgbClr val="AA6209"/>
      </a:accent4>
      <a:accent5>
        <a:srgbClr val="3D9B35"/>
      </a:accent5>
      <a:accent6>
        <a:srgbClr val="793887"/>
      </a:accent6>
      <a:hlink>
        <a:srgbClr val="006EB7"/>
      </a:hlink>
      <a:folHlink>
        <a:srgbClr val="793887"/>
      </a:folHlink>
    </a:clrScheme>
    <a:fontScheme name="sakn-normal">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passad formgivning">
  <a:themeElements>
    <a:clrScheme name="sakn">
      <a:dk1>
        <a:sysClr val="windowText" lastClr="000000"/>
      </a:dk1>
      <a:lt1>
        <a:sysClr val="window" lastClr="FFFFFF"/>
      </a:lt1>
      <a:dk2>
        <a:srgbClr val="006EB7"/>
      </a:dk2>
      <a:lt2>
        <a:srgbClr val="FFC100"/>
      </a:lt2>
      <a:accent1>
        <a:srgbClr val="CED2D5"/>
      </a:accent1>
      <a:accent2>
        <a:srgbClr val="DC291E"/>
      </a:accent2>
      <a:accent3>
        <a:srgbClr val="BAC000"/>
      </a:accent3>
      <a:accent4>
        <a:srgbClr val="AA6209"/>
      </a:accent4>
      <a:accent5>
        <a:srgbClr val="3D9B35"/>
      </a:accent5>
      <a:accent6>
        <a:srgbClr val="793887"/>
      </a:accent6>
      <a:hlink>
        <a:srgbClr val="006EB7"/>
      </a:hlink>
      <a:folHlink>
        <a:srgbClr val="7938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la kommun mörk">
  <a:themeElements>
    <a:clrScheme name="Sala2">
      <a:dk1>
        <a:srgbClr val="000000"/>
      </a:dk1>
      <a:lt1>
        <a:srgbClr val="F2F2F2"/>
      </a:lt1>
      <a:dk2>
        <a:srgbClr val="292929"/>
      </a:dk2>
      <a:lt2>
        <a:srgbClr val="D8D8D8"/>
      </a:lt2>
      <a:accent1>
        <a:srgbClr val="006EB7"/>
      </a:accent1>
      <a:accent2>
        <a:srgbClr val="DC291E"/>
      </a:accent2>
      <a:accent3>
        <a:srgbClr val="BAC000"/>
      </a:accent3>
      <a:accent4>
        <a:srgbClr val="AA6209"/>
      </a:accent4>
      <a:accent5>
        <a:srgbClr val="3D9B35"/>
      </a:accent5>
      <a:accent6>
        <a:srgbClr val="793887"/>
      </a:accent6>
      <a:hlink>
        <a:srgbClr val="329DD9"/>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akn">
    <a:dk1>
      <a:sysClr val="windowText" lastClr="000000"/>
    </a:dk1>
    <a:lt1>
      <a:sysClr val="window" lastClr="FFFFFF"/>
    </a:lt1>
    <a:dk2>
      <a:srgbClr val="006EB7"/>
    </a:dk2>
    <a:lt2>
      <a:srgbClr val="FFC100"/>
    </a:lt2>
    <a:accent1>
      <a:srgbClr val="CED2D5"/>
    </a:accent1>
    <a:accent2>
      <a:srgbClr val="DC291E"/>
    </a:accent2>
    <a:accent3>
      <a:srgbClr val="BAC000"/>
    </a:accent3>
    <a:accent4>
      <a:srgbClr val="AA6209"/>
    </a:accent4>
    <a:accent5>
      <a:srgbClr val="3D9B35"/>
    </a:accent5>
    <a:accent6>
      <a:srgbClr val="793887"/>
    </a:accent6>
    <a:hlink>
      <a:srgbClr val="006EB7"/>
    </a:hlink>
    <a:folHlink>
      <a:srgbClr val="79388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B2E390A802EBE4A883368C85E99287F" ma:contentTypeVersion="1" ma:contentTypeDescription="Skapa ett nytt dokument." ma:contentTypeScope="" ma:versionID="3c406dff4b253a1b52c47f478629e9d5">
  <xsd:schema xmlns:xsd="http://www.w3.org/2001/XMLSchema" xmlns:p="http://schemas.microsoft.com/office/2006/metadata/properties" targetNamespace="http://schemas.microsoft.com/office/2006/metadata/properties" ma:root="true" ma:fieldsID="222d7016f0c76e34b81971e1f032cbd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ma:readOnly="true"/>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1BE47EF8-72C2-4024-9556-C28A96D593E7}">
  <ds:schemaRefs>
    <ds:schemaRef ds:uri="http://schemas.microsoft.com/sharepoint/v3/contenttype/forms"/>
  </ds:schemaRefs>
</ds:datastoreItem>
</file>

<file path=customXml/itemProps2.xml><?xml version="1.0" encoding="utf-8"?>
<ds:datastoreItem xmlns:ds="http://schemas.openxmlformats.org/officeDocument/2006/customXml" ds:itemID="{3400B6C7-E89C-4ED8-80CB-01E4A171EAB8}">
  <ds:schemaRefs>
    <ds:schemaRef ds:uri="http://schemas.microsoft.com/office/2006/documentManagement/type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78248D1-E9BA-4F26-B1D4-C5B839058B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Sala kommun</Template>
  <TotalTime>838</TotalTime>
  <Words>1502</Words>
  <Application>Microsoft Office PowerPoint</Application>
  <PresentationFormat>Bildspel på skärmen (4:3)</PresentationFormat>
  <Paragraphs>305</Paragraphs>
  <Slides>46</Slides>
  <Notes>10</Notes>
  <HiddenSlides>0</HiddenSlides>
  <MMClips>0</MMClips>
  <ScaleCrop>false</ScaleCrop>
  <HeadingPairs>
    <vt:vector size="6" baseType="variant">
      <vt:variant>
        <vt:lpstr>Använt teckensnitt</vt:lpstr>
      </vt:variant>
      <vt:variant>
        <vt:i4>4</vt:i4>
      </vt:variant>
      <vt:variant>
        <vt:lpstr>Tema</vt:lpstr>
      </vt:variant>
      <vt:variant>
        <vt:i4>4</vt:i4>
      </vt:variant>
      <vt:variant>
        <vt:lpstr>Bildrubriker</vt:lpstr>
      </vt:variant>
      <vt:variant>
        <vt:i4>46</vt:i4>
      </vt:variant>
    </vt:vector>
  </HeadingPairs>
  <TitlesOfParts>
    <vt:vector size="54" baseType="lpstr">
      <vt:lpstr>Arial</vt:lpstr>
      <vt:lpstr>Calibri</vt:lpstr>
      <vt:lpstr>Calibri Light</vt:lpstr>
      <vt:lpstr>Cambria</vt:lpstr>
      <vt:lpstr>Sala kommun</vt:lpstr>
      <vt:lpstr>1_Anpassad formgivning</vt:lpstr>
      <vt:lpstr>Anpassad formgivning</vt:lpstr>
      <vt:lpstr>Sala kommun mörk</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Tre politiska  och administrativa nivåer</vt:lpstr>
      <vt:lpstr>PowerPoint-presentation</vt:lpstr>
      <vt:lpstr>PowerPoint-presentation</vt:lpstr>
      <vt:lpstr>Kommunikationer</vt:lpstr>
      <vt:lpstr>Befolkningsutveckling</vt:lpstr>
      <vt:lpstr>Befolkningsstatistik, kommunen</vt:lpstr>
      <vt:lpstr>Arbetspendling</vt:lpstr>
      <vt:lpstr>PowerPoint-presentation</vt:lpstr>
      <vt:lpstr>Kommunens uppgift och ansvar</vt:lpstr>
      <vt:lpstr>Kommunerna ansvarar för merparten av samhällsservicen</vt:lpstr>
      <vt:lpstr>Det här är kommunen skyldig att erbjuda</vt:lpstr>
      <vt:lpstr>Frivilliga verksamheter för kommunen</vt:lpstr>
      <vt:lpstr>PowerPoint-presentation</vt:lpstr>
      <vt:lpstr>Politisk organisation och bolag Fullmäktige, beredningar, nämnder, utskott och bolag</vt:lpstr>
      <vt:lpstr>Politisk mandatfördelning De kommunpolitiska partiernas mandatfördelning i fullmäktige</vt:lpstr>
      <vt:lpstr>Förvaltningsorganisation Förvaltning, kontor och enheter</vt:lpstr>
      <vt:lpstr>Fördelning på verksamheter</vt:lpstr>
      <vt:lpstr>Lyssna på KF på webben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Sala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Pelle Johansson</dc:creator>
  <cp:lastModifiedBy>Marco Helmisaari</cp:lastModifiedBy>
  <cp:revision>70</cp:revision>
  <dcterms:created xsi:type="dcterms:W3CDTF">2012-09-27T14:38:16Z</dcterms:created>
  <dcterms:modified xsi:type="dcterms:W3CDTF">2022-04-08T07:37:32Z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0x0101007B2E390A802EBE4A883368C85E99287F</vt:lpwstr>
  </property>
</Properties>
</file>